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22"/>
  </p:notesMasterIdLst>
  <p:sldIdLst>
    <p:sldId id="838840403" r:id="rId5"/>
    <p:sldId id="838840405" r:id="rId6"/>
    <p:sldId id="838840402" r:id="rId7"/>
    <p:sldId id="838840419" r:id="rId8"/>
    <p:sldId id="838840401" r:id="rId9"/>
    <p:sldId id="838840417" r:id="rId10"/>
    <p:sldId id="838840423" r:id="rId11"/>
    <p:sldId id="838840433" r:id="rId12"/>
    <p:sldId id="838840434" r:id="rId13"/>
    <p:sldId id="838840435" r:id="rId14"/>
    <p:sldId id="838840420" r:id="rId15"/>
    <p:sldId id="838840409" r:id="rId16"/>
    <p:sldId id="838840427" r:id="rId17"/>
    <p:sldId id="838840430" r:id="rId18"/>
    <p:sldId id="838840431" r:id="rId19"/>
    <p:sldId id="838840432" r:id="rId20"/>
    <p:sldId id="83884040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F188BC-9B02-4179-844E-81A52AEBD675}">
          <p14:sldIdLst>
            <p14:sldId id="838840403"/>
            <p14:sldId id="838840405"/>
            <p14:sldId id="838840402"/>
            <p14:sldId id="838840419"/>
            <p14:sldId id="838840401"/>
            <p14:sldId id="838840417"/>
            <p14:sldId id="838840423"/>
            <p14:sldId id="838840433"/>
            <p14:sldId id="838840434"/>
            <p14:sldId id="838840435"/>
            <p14:sldId id="838840420"/>
            <p14:sldId id="838840409"/>
            <p14:sldId id="838840427"/>
            <p14:sldId id="838840430"/>
            <p14:sldId id="838840431"/>
            <p14:sldId id="838840432"/>
            <p14:sldId id="83884040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en, Minh Thu P." initials="NMTP" lastIdx="2" clrIdx="0">
    <p:extLst>
      <p:ext uri="{19B8F6BF-5375-455C-9EA6-DF929625EA0E}">
        <p15:presenceInfo xmlns:p15="http://schemas.microsoft.com/office/powerpoint/2012/main" userId="S::minh.thu.p.nguyen@accenture.com::eda0a876-ec53-4363-9eb1-afb41b01ec5e" providerId="AD"/>
      </p:ext>
    </p:extLst>
  </p:cmAuthor>
  <p:cmAuthor id="2" name="Maheshwari, Sameer A." initials="MSA" lastIdx="4" clrIdx="1">
    <p:extLst>
      <p:ext uri="{19B8F6BF-5375-455C-9EA6-DF929625EA0E}">
        <p15:presenceInfo xmlns:p15="http://schemas.microsoft.com/office/powerpoint/2012/main" userId="S::sameer.a.maheshwari@accenture.com::8fc7dbd7-897e-45de-8e1f-3309a68147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ECD1"/>
    <a:srgbClr val="F9E7E2"/>
    <a:srgbClr val="F6FBF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45CCE8-B6C8-4537-A9F3-D1FFE353470A}" v="23" dt="2022-04-25T17:27:21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987" autoAdjust="0"/>
  </p:normalViewPr>
  <p:slideViewPr>
    <p:cSldViewPr snapToGrid="0">
      <p:cViewPr varScale="1">
        <p:scale>
          <a:sx n="58" d="100"/>
          <a:sy n="58" d="100"/>
        </p:scale>
        <p:origin x="960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Schulz" userId="4b5bff3742b4ea1b" providerId="LiveId" clId="{82D2EA5C-1ABE-4499-BC5C-6830471E8C93}"/>
    <pc:docChg chg="undo custSel addSld delSld modSld modSection">
      <pc:chgData name="Mark Schulz" userId="4b5bff3742b4ea1b" providerId="LiveId" clId="{82D2EA5C-1ABE-4499-BC5C-6830471E8C93}" dt="2022-04-25T18:06:25.839" v="1141" actId="14100"/>
      <pc:docMkLst>
        <pc:docMk/>
      </pc:docMkLst>
      <pc:sldChg chg="modSp mod">
        <pc:chgData name="Mark Schulz" userId="4b5bff3742b4ea1b" providerId="LiveId" clId="{82D2EA5C-1ABE-4499-BC5C-6830471E8C93}" dt="2022-04-25T18:03:19.247" v="1109" actId="20577"/>
        <pc:sldMkLst>
          <pc:docMk/>
          <pc:sldMk cId="3493504358" sldId="838840401"/>
        </pc:sldMkLst>
        <pc:spChg chg="mod">
          <ac:chgData name="Mark Schulz" userId="4b5bff3742b4ea1b" providerId="LiveId" clId="{82D2EA5C-1ABE-4499-BC5C-6830471E8C93}" dt="2022-04-25T18:03:19.247" v="1109" actId="20577"/>
          <ac:spMkLst>
            <pc:docMk/>
            <pc:sldMk cId="3493504358" sldId="838840401"/>
            <ac:spMk id="3" creationId="{00000000-0000-0000-0000-000000000000}"/>
          </ac:spMkLst>
        </pc:spChg>
      </pc:sldChg>
      <pc:sldChg chg="modSp mod">
        <pc:chgData name="Mark Schulz" userId="4b5bff3742b4ea1b" providerId="LiveId" clId="{82D2EA5C-1ABE-4499-BC5C-6830471E8C93}" dt="2022-04-25T18:02:25.855" v="1050" actId="20577"/>
        <pc:sldMkLst>
          <pc:docMk/>
          <pc:sldMk cId="3327402641" sldId="838840405"/>
        </pc:sldMkLst>
        <pc:spChg chg="mod">
          <ac:chgData name="Mark Schulz" userId="4b5bff3742b4ea1b" providerId="LiveId" clId="{82D2EA5C-1ABE-4499-BC5C-6830471E8C93}" dt="2022-04-25T18:02:25.855" v="1050" actId="20577"/>
          <ac:spMkLst>
            <pc:docMk/>
            <pc:sldMk cId="3327402641" sldId="838840405"/>
            <ac:spMk id="3" creationId="{02489242-5595-479B-9D53-4E82399230CF}"/>
          </ac:spMkLst>
        </pc:spChg>
      </pc:sldChg>
      <pc:sldChg chg="modSp mod">
        <pc:chgData name="Mark Schulz" userId="4b5bff3742b4ea1b" providerId="LiveId" clId="{82D2EA5C-1ABE-4499-BC5C-6830471E8C93}" dt="2022-04-25T18:06:25.839" v="1141" actId="14100"/>
        <pc:sldMkLst>
          <pc:docMk/>
          <pc:sldMk cId="1829402844" sldId="838840420"/>
        </pc:sldMkLst>
        <pc:spChg chg="mod">
          <ac:chgData name="Mark Schulz" userId="4b5bff3742b4ea1b" providerId="LiveId" clId="{82D2EA5C-1ABE-4499-BC5C-6830471E8C93}" dt="2022-04-25T18:06:25.839" v="1141" actId="14100"/>
          <ac:spMkLst>
            <pc:docMk/>
            <pc:sldMk cId="1829402844" sldId="838840420"/>
            <ac:spMk id="5" creationId="{00000000-0000-0000-0000-000000000000}"/>
          </ac:spMkLst>
        </pc:spChg>
      </pc:sldChg>
      <pc:sldChg chg="modSp mod">
        <pc:chgData name="Mark Schulz" userId="4b5bff3742b4ea1b" providerId="LiveId" clId="{82D2EA5C-1ABE-4499-BC5C-6830471E8C93}" dt="2022-04-25T18:03:29.172" v="1111" actId="20577"/>
        <pc:sldMkLst>
          <pc:docMk/>
          <pc:sldMk cId="658486252" sldId="838840423"/>
        </pc:sldMkLst>
        <pc:spChg chg="mod">
          <ac:chgData name="Mark Schulz" userId="4b5bff3742b4ea1b" providerId="LiveId" clId="{82D2EA5C-1ABE-4499-BC5C-6830471E8C93}" dt="2022-04-25T18:03:29.172" v="1111" actId="20577"/>
          <ac:spMkLst>
            <pc:docMk/>
            <pc:sldMk cId="658486252" sldId="838840423"/>
            <ac:spMk id="2" creationId="{00000000-0000-0000-0000-000000000000}"/>
          </ac:spMkLst>
        </pc:spChg>
        <pc:graphicFrameChg chg="mod modGraphic">
          <ac:chgData name="Mark Schulz" userId="4b5bff3742b4ea1b" providerId="LiveId" clId="{82D2EA5C-1ABE-4499-BC5C-6830471E8C93}" dt="2022-04-25T17:33:34.996" v="44"/>
          <ac:graphicFrameMkLst>
            <pc:docMk/>
            <pc:sldMk cId="658486252" sldId="838840423"/>
            <ac:graphicFrameMk id="8" creationId="{FE509CA2-82BA-468B-A697-55EC113B1352}"/>
          </ac:graphicFrameMkLst>
        </pc:graphicFrameChg>
      </pc:sldChg>
      <pc:sldChg chg="del">
        <pc:chgData name="Mark Schulz" userId="4b5bff3742b4ea1b" providerId="LiveId" clId="{82D2EA5C-1ABE-4499-BC5C-6830471E8C93}" dt="2022-04-25T17:45:35.345" v="508" actId="2696"/>
        <pc:sldMkLst>
          <pc:docMk/>
          <pc:sldMk cId="1692502208" sldId="838840424"/>
        </pc:sldMkLst>
      </pc:sldChg>
      <pc:sldChg chg="modSp del mod">
        <pc:chgData name="Mark Schulz" userId="4b5bff3742b4ea1b" providerId="LiveId" clId="{82D2EA5C-1ABE-4499-BC5C-6830471E8C93}" dt="2022-04-25T17:56:52.083" v="756" actId="2696"/>
        <pc:sldMkLst>
          <pc:docMk/>
          <pc:sldMk cId="2067479411" sldId="838840428"/>
        </pc:sldMkLst>
        <pc:spChg chg="mod">
          <ac:chgData name="Mark Schulz" userId="4b5bff3742b4ea1b" providerId="LiveId" clId="{82D2EA5C-1ABE-4499-BC5C-6830471E8C93}" dt="2022-04-25T17:46:05.244" v="547" actId="20577"/>
          <ac:spMkLst>
            <pc:docMk/>
            <pc:sldMk cId="2067479411" sldId="838840428"/>
            <ac:spMk id="2" creationId="{00000000-0000-0000-0000-000000000000}"/>
          </ac:spMkLst>
        </pc:spChg>
        <pc:graphicFrameChg chg="modGraphic">
          <ac:chgData name="Mark Schulz" userId="4b5bff3742b4ea1b" providerId="LiveId" clId="{82D2EA5C-1ABE-4499-BC5C-6830471E8C93}" dt="2022-04-25T17:46:07.946" v="548" actId="6549"/>
          <ac:graphicFrameMkLst>
            <pc:docMk/>
            <pc:sldMk cId="2067479411" sldId="838840428"/>
            <ac:graphicFrameMk id="5" creationId="{00000000-0000-0000-0000-000000000000}"/>
          </ac:graphicFrameMkLst>
        </pc:graphicFrameChg>
      </pc:sldChg>
      <pc:sldChg chg="modSp add mod">
        <pc:chgData name="Mark Schulz" userId="4b5bff3742b4ea1b" providerId="LiveId" clId="{82D2EA5C-1ABE-4499-BC5C-6830471E8C93}" dt="2022-04-25T18:05:45.723" v="1115" actId="20577"/>
        <pc:sldMkLst>
          <pc:docMk/>
          <pc:sldMk cId="2386700702" sldId="838840433"/>
        </pc:sldMkLst>
        <pc:spChg chg="mod">
          <ac:chgData name="Mark Schulz" userId="4b5bff3742b4ea1b" providerId="LiveId" clId="{82D2EA5C-1ABE-4499-BC5C-6830471E8C93}" dt="2022-04-25T17:45:21.957" v="507" actId="20577"/>
          <ac:spMkLst>
            <pc:docMk/>
            <pc:sldMk cId="2386700702" sldId="838840433"/>
            <ac:spMk id="2" creationId="{00000000-0000-0000-0000-000000000000}"/>
          </ac:spMkLst>
        </pc:spChg>
        <pc:graphicFrameChg chg="mod modGraphic">
          <ac:chgData name="Mark Schulz" userId="4b5bff3742b4ea1b" providerId="LiveId" clId="{82D2EA5C-1ABE-4499-BC5C-6830471E8C93}" dt="2022-04-25T18:05:45.723" v="1115" actId="20577"/>
          <ac:graphicFrameMkLst>
            <pc:docMk/>
            <pc:sldMk cId="2386700702" sldId="838840433"/>
            <ac:graphicFrameMk id="8" creationId="{FE509CA2-82BA-468B-A697-55EC113B1352}"/>
          </ac:graphicFrameMkLst>
        </pc:graphicFrameChg>
      </pc:sldChg>
      <pc:sldChg chg="modSp add mod">
        <pc:chgData name="Mark Schulz" userId="4b5bff3742b4ea1b" providerId="LiveId" clId="{82D2EA5C-1ABE-4499-BC5C-6830471E8C93}" dt="2022-04-25T17:56:09.640" v="738" actId="20577"/>
        <pc:sldMkLst>
          <pc:docMk/>
          <pc:sldMk cId="3905563893" sldId="838840434"/>
        </pc:sldMkLst>
        <pc:spChg chg="mod">
          <ac:chgData name="Mark Schulz" userId="4b5bff3742b4ea1b" providerId="LiveId" clId="{82D2EA5C-1ABE-4499-BC5C-6830471E8C93}" dt="2022-04-25T17:46:22.288" v="549"/>
          <ac:spMkLst>
            <pc:docMk/>
            <pc:sldMk cId="3905563893" sldId="838840434"/>
            <ac:spMk id="2" creationId="{00000000-0000-0000-0000-000000000000}"/>
          </ac:spMkLst>
        </pc:spChg>
        <pc:graphicFrameChg chg="mod modGraphic">
          <ac:chgData name="Mark Schulz" userId="4b5bff3742b4ea1b" providerId="LiveId" clId="{82D2EA5C-1ABE-4499-BC5C-6830471E8C93}" dt="2022-04-25T17:56:09.640" v="738" actId="20577"/>
          <ac:graphicFrameMkLst>
            <pc:docMk/>
            <pc:sldMk cId="3905563893" sldId="838840434"/>
            <ac:graphicFrameMk id="8" creationId="{FE509CA2-82BA-468B-A697-55EC113B1352}"/>
          </ac:graphicFrameMkLst>
        </pc:graphicFrameChg>
      </pc:sldChg>
      <pc:sldChg chg="modSp add mod">
        <pc:chgData name="Mark Schulz" userId="4b5bff3742b4ea1b" providerId="LiveId" clId="{82D2EA5C-1ABE-4499-BC5C-6830471E8C93}" dt="2022-04-25T18:01:55.127" v="1049" actId="13926"/>
        <pc:sldMkLst>
          <pc:docMk/>
          <pc:sldMk cId="3008221525" sldId="838840435"/>
        </pc:sldMkLst>
        <pc:graphicFrameChg chg="mod modGraphic">
          <ac:chgData name="Mark Schulz" userId="4b5bff3742b4ea1b" providerId="LiveId" clId="{82D2EA5C-1ABE-4499-BC5C-6830471E8C93}" dt="2022-04-25T18:01:55.127" v="1049" actId="13926"/>
          <ac:graphicFrameMkLst>
            <pc:docMk/>
            <pc:sldMk cId="3008221525" sldId="838840435"/>
            <ac:graphicFrameMk id="8" creationId="{FE509CA2-82BA-468B-A697-55EC113B1352}"/>
          </ac:graphicFrameMkLst>
        </pc:graphicFrameChg>
      </pc:sldChg>
      <pc:sldChg chg="add del">
        <pc:chgData name="Mark Schulz" userId="4b5bff3742b4ea1b" providerId="LiveId" clId="{82D2EA5C-1ABE-4499-BC5C-6830471E8C93}" dt="2022-04-25T17:56:57.352" v="757" actId="2696"/>
        <pc:sldMkLst>
          <pc:docMk/>
          <pc:sldMk cId="150520097" sldId="838840436"/>
        </pc:sldMkLst>
      </pc:sldChg>
      <pc:sldChg chg="del">
        <pc:chgData name="Mark Schulz" userId="4b5bff3742b4ea1b" providerId="LiveId" clId="{82D2EA5C-1ABE-4499-BC5C-6830471E8C93}" dt="2022-04-25T17:33:44.294" v="45" actId="2696"/>
        <pc:sldMkLst>
          <pc:docMk/>
          <pc:sldMk cId="3785738801" sldId="83884043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0CF3B-E393-4F2D-9811-5F5DFC78D4B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01DAB0-2283-4045-9EC6-16A44B0B264C}">
      <dgm:prSet phldrT="[Text]"/>
      <dgm:spPr/>
      <dgm:t>
        <a:bodyPr/>
        <a:lstStyle/>
        <a:p>
          <a:r>
            <a:rPr lang="en-US" dirty="0"/>
            <a:t>Application</a:t>
          </a:r>
        </a:p>
        <a:p>
          <a:r>
            <a:rPr lang="en-US" dirty="0"/>
            <a:t>Ready</a:t>
          </a:r>
        </a:p>
      </dgm:t>
    </dgm:pt>
    <dgm:pt modelId="{8F4A9CF7-233C-48DD-89A6-5773048EE9F1}" type="parTrans" cxnId="{6D9FB0DE-8DF6-4D06-8A10-5FBCA626C643}">
      <dgm:prSet/>
      <dgm:spPr/>
      <dgm:t>
        <a:bodyPr/>
        <a:lstStyle/>
        <a:p>
          <a:endParaRPr lang="en-US"/>
        </a:p>
      </dgm:t>
    </dgm:pt>
    <dgm:pt modelId="{3D3439D6-C57D-489E-9ED7-950791D03212}" type="sibTrans" cxnId="{6D9FB0DE-8DF6-4D06-8A10-5FBCA626C643}">
      <dgm:prSet/>
      <dgm:spPr/>
      <dgm:t>
        <a:bodyPr/>
        <a:lstStyle/>
        <a:p>
          <a:endParaRPr lang="en-US"/>
        </a:p>
      </dgm:t>
    </dgm:pt>
    <dgm:pt modelId="{7212E976-30AB-4A57-8BCF-C4AF97FF6A43}">
      <dgm:prSet phldrT="[Text]"/>
      <dgm:spPr/>
      <dgm:t>
        <a:bodyPr/>
        <a:lstStyle/>
        <a:p>
          <a:r>
            <a:rPr lang="en-US" dirty="0"/>
            <a:t>Readiness &amp; Dress Rehearsals</a:t>
          </a:r>
        </a:p>
      </dgm:t>
    </dgm:pt>
    <dgm:pt modelId="{74C9158F-3A2A-4727-87E7-8B50E3292600}" type="parTrans" cxnId="{C59218F9-4F96-4EF3-A94E-18B60BF32DAC}">
      <dgm:prSet/>
      <dgm:spPr/>
      <dgm:t>
        <a:bodyPr/>
        <a:lstStyle/>
        <a:p>
          <a:endParaRPr lang="en-US"/>
        </a:p>
      </dgm:t>
    </dgm:pt>
    <dgm:pt modelId="{359FFF27-6AF9-4FB8-BF22-7B2C21B0C40E}" type="sibTrans" cxnId="{C59218F9-4F96-4EF3-A94E-18B60BF32DAC}">
      <dgm:prSet/>
      <dgm:spPr/>
      <dgm:t>
        <a:bodyPr/>
        <a:lstStyle/>
        <a:p>
          <a:endParaRPr lang="en-US"/>
        </a:p>
      </dgm:t>
    </dgm:pt>
    <dgm:pt modelId="{CFCDEDB8-1568-48C1-A549-042D08EC4663}">
      <dgm:prSet phldrT="[Text]"/>
      <dgm:spPr/>
      <dgm:t>
        <a:bodyPr/>
        <a:lstStyle/>
        <a:p>
          <a:r>
            <a:rPr lang="en-US" dirty="0"/>
            <a:t>Go Live</a:t>
          </a:r>
        </a:p>
      </dgm:t>
    </dgm:pt>
    <dgm:pt modelId="{8F1931EF-F075-4F3C-BA2A-4419FD873E0C}" type="parTrans" cxnId="{21154FF6-958C-412E-BF5C-009DD4903D7E}">
      <dgm:prSet/>
      <dgm:spPr/>
      <dgm:t>
        <a:bodyPr/>
        <a:lstStyle/>
        <a:p>
          <a:endParaRPr lang="en-US"/>
        </a:p>
      </dgm:t>
    </dgm:pt>
    <dgm:pt modelId="{34B806BD-E70E-4928-8682-4E8706B7027E}" type="sibTrans" cxnId="{21154FF6-958C-412E-BF5C-009DD4903D7E}">
      <dgm:prSet/>
      <dgm:spPr/>
      <dgm:t>
        <a:bodyPr/>
        <a:lstStyle/>
        <a:p>
          <a:endParaRPr lang="en-US"/>
        </a:p>
      </dgm:t>
    </dgm:pt>
    <dgm:pt modelId="{5B31741D-D846-4C62-9768-9F14B370AD97}" type="pres">
      <dgm:prSet presAssocID="{7890CF3B-E393-4F2D-9811-5F5DFC78D4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954626-DEE3-42CA-A1D0-B82734ACBD08}" type="pres">
      <dgm:prSet presAssocID="{3901DAB0-2283-4045-9EC6-16A44B0B26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56396-2A66-4734-B92D-4F5FA0788BED}" type="pres">
      <dgm:prSet presAssocID="{3D3439D6-C57D-489E-9ED7-950791D0321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CD3F5A5-8664-4F73-AC72-2F3334D735E7}" type="pres">
      <dgm:prSet presAssocID="{3D3439D6-C57D-489E-9ED7-950791D0321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2BD05A8-DB17-496F-AA1D-8753D2A4F01B}" type="pres">
      <dgm:prSet presAssocID="{7212E976-30AB-4A57-8BCF-C4AF97FF6A4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F8E32-4517-45DF-A489-C181CA9033E4}" type="pres">
      <dgm:prSet presAssocID="{359FFF27-6AF9-4FB8-BF22-7B2C21B0C40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A5D2261-350D-4D12-8950-926CE46094AA}" type="pres">
      <dgm:prSet presAssocID="{359FFF27-6AF9-4FB8-BF22-7B2C21B0C40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8FDAEA6-7650-4335-AEAE-6D1B6D007BCE}" type="pres">
      <dgm:prSet presAssocID="{CFCDEDB8-1568-48C1-A549-042D08EC466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869889-6876-4BA5-AFAB-2257DB359042}" type="presOf" srcId="{CFCDEDB8-1568-48C1-A549-042D08EC4663}" destId="{B8FDAEA6-7650-4335-AEAE-6D1B6D007BCE}" srcOrd="0" destOrd="0" presId="urn:microsoft.com/office/officeart/2005/8/layout/process1"/>
    <dgm:cxn modelId="{C04E5449-C087-4894-8EF6-0BDDA43045AB}" type="presOf" srcId="{359FFF27-6AF9-4FB8-BF22-7B2C21B0C40E}" destId="{BD8F8E32-4517-45DF-A489-C181CA9033E4}" srcOrd="0" destOrd="0" presId="urn:microsoft.com/office/officeart/2005/8/layout/process1"/>
    <dgm:cxn modelId="{6D9FB0DE-8DF6-4D06-8A10-5FBCA626C643}" srcId="{7890CF3B-E393-4F2D-9811-5F5DFC78D4BF}" destId="{3901DAB0-2283-4045-9EC6-16A44B0B264C}" srcOrd="0" destOrd="0" parTransId="{8F4A9CF7-233C-48DD-89A6-5773048EE9F1}" sibTransId="{3D3439D6-C57D-489E-9ED7-950791D03212}"/>
    <dgm:cxn modelId="{10A50B75-FC8D-4948-B5FA-005319B2C719}" type="presOf" srcId="{3D3439D6-C57D-489E-9ED7-950791D03212}" destId="{7CD3F5A5-8664-4F73-AC72-2F3334D735E7}" srcOrd="1" destOrd="0" presId="urn:microsoft.com/office/officeart/2005/8/layout/process1"/>
    <dgm:cxn modelId="{C59218F9-4F96-4EF3-A94E-18B60BF32DAC}" srcId="{7890CF3B-E393-4F2D-9811-5F5DFC78D4BF}" destId="{7212E976-30AB-4A57-8BCF-C4AF97FF6A43}" srcOrd="1" destOrd="0" parTransId="{74C9158F-3A2A-4727-87E7-8B50E3292600}" sibTransId="{359FFF27-6AF9-4FB8-BF22-7B2C21B0C40E}"/>
    <dgm:cxn modelId="{1A317BF2-15F5-4E7F-A7AF-19DEC671E886}" type="presOf" srcId="{3901DAB0-2283-4045-9EC6-16A44B0B264C}" destId="{F9954626-DEE3-42CA-A1D0-B82734ACBD08}" srcOrd="0" destOrd="0" presId="urn:microsoft.com/office/officeart/2005/8/layout/process1"/>
    <dgm:cxn modelId="{E3B8E899-51DE-4417-A7A7-9205BFD18386}" type="presOf" srcId="{7890CF3B-E393-4F2D-9811-5F5DFC78D4BF}" destId="{5B31741D-D846-4C62-9768-9F14B370AD97}" srcOrd="0" destOrd="0" presId="urn:microsoft.com/office/officeart/2005/8/layout/process1"/>
    <dgm:cxn modelId="{01F9F3D8-5AE0-4A6A-9179-44D14532CDE4}" type="presOf" srcId="{359FFF27-6AF9-4FB8-BF22-7B2C21B0C40E}" destId="{DA5D2261-350D-4D12-8950-926CE46094AA}" srcOrd="1" destOrd="0" presId="urn:microsoft.com/office/officeart/2005/8/layout/process1"/>
    <dgm:cxn modelId="{99B07A98-F5CA-4FBD-B7B0-AF46B267585A}" type="presOf" srcId="{3D3439D6-C57D-489E-9ED7-950791D03212}" destId="{C9956396-2A66-4734-B92D-4F5FA0788BED}" srcOrd="0" destOrd="0" presId="urn:microsoft.com/office/officeart/2005/8/layout/process1"/>
    <dgm:cxn modelId="{21154FF6-958C-412E-BF5C-009DD4903D7E}" srcId="{7890CF3B-E393-4F2D-9811-5F5DFC78D4BF}" destId="{CFCDEDB8-1568-48C1-A549-042D08EC4663}" srcOrd="2" destOrd="0" parTransId="{8F1931EF-F075-4F3C-BA2A-4419FD873E0C}" sibTransId="{34B806BD-E70E-4928-8682-4E8706B7027E}"/>
    <dgm:cxn modelId="{E515704E-1BD5-4247-9C77-75ECF14E04A1}" type="presOf" srcId="{7212E976-30AB-4A57-8BCF-C4AF97FF6A43}" destId="{B2BD05A8-DB17-496F-AA1D-8753D2A4F01B}" srcOrd="0" destOrd="0" presId="urn:microsoft.com/office/officeart/2005/8/layout/process1"/>
    <dgm:cxn modelId="{8976F15F-0219-407B-B564-6BAB1C91368E}" type="presParOf" srcId="{5B31741D-D846-4C62-9768-9F14B370AD97}" destId="{F9954626-DEE3-42CA-A1D0-B82734ACBD08}" srcOrd="0" destOrd="0" presId="urn:microsoft.com/office/officeart/2005/8/layout/process1"/>
    <dgm:cxn modelId="{091E5126-6666-46C1-884C-3840984F275C}" type="presParOf" srcId="{5B31741D-D846-4C62-9768-9F14B370AD97}" destId="{C9956396-2A66-4734-B92D-4F5FA0788BED}" srcOrd="1" destOrd="0" presId="urn:microsoft.com/office/officeart/2005/8/layout/process1"/>
    <dgm:cxn modelId="{50985D44-1EEE-4519-BF48-384E0661FBB8}" type="presParOf" srcId="{C9956396-2A66-4734-B92D-4F5FA0788BED}" destId="{7CD3F5A5-8664-4F73-AC72-2F3334D735E7}" srcOrd="0" destOrd="0" presId="urn:microsoft.com/office/officeart/2005/8/layout/process1"/>
    <dgm:cxn modelId="{D737C97D-5035-4FD4-B24E-39D05B3B2EF5}" type="presParOf" srcId="{5B31741D-D846-4C62-9768-9F14B370AD97}" destId="{B2BD05A8-DB17-496F-AA1D-8753D2A4F01B}" srcOrd="2" destOrd="0" presId="urn:microsoft.com/office/officeart/2005/8/layout/process1"/>
    <dgm:cxn modelId="{325959A1-C718-4B3A-8799-FB4B8AE83BA4}" type="presParOf" srcId="{5B31741D-D846-4C62-9768-9F14B370AD97}" destId="{BD8F8E32-4517-45DF-A489-C181CA9033E4}" srcOrd="3" destOrd="0" presId="urn:microsoft.com/office/officeart/2005/8/layout/process1"/>
    <dgm:cxn modelId="{E8B1F7B6-5441-41CC-B506-1CD9D7E2B432}" type="presParOf" srcId="{BD8F8E32-4517-45DF-A489-C181CA9033E4}" destId="{DA5D2261-350D-4D12-8950-926CE46094AA}" srcOrd="0" destOrd="0" presId="urn:microsoft.com/office/officeart/2005/8/layout/process1"/>
    <dgm:cxn modelId="{D3F9055E-10C1-4FEC-BBDD-5CAA548A20B4}" type="presParOf" srcId="{5B31741D-D846-4C62-9768-9F14B370AD97}" destId="{B8FDAEA6-7650-4335-AEAE-6D1B6D007BC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54626-DEE3-42CA-A1D0-B82734ACBD08}">
      <dsp:nvSpPr>
        <dsp:cNvPr id="0" name=""/>
        <dsp:cNvSpPr/>
      </dsp:nvSpPr>
      <dsp:spPr>
        <a:xfrm>
          <a:off x="9639" y="327861"/>
          <a:ext cx="2881251" cy="1728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Application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Ready</a:t>
          </a:r>
        </a:p>
      </dsp:txBody>
      <dsp:txXfrm>
        <a:off x="60272" y="378494"/>
        <a:ext cx="2779985" cy="1627485"/>
      </dsp:txXfrm>
    </dsp:sp>
    <dsp:sp modelId="{C9956396-2A66-4734-B92D-4F5FA0788BED}">
      <dsp:nvSpPr>
        <dsp:cNvPr id="0" name=""/>
        <dsp:cNvSpPr/>
      </dsp:nvSpPr>
      <dsp:spPr>
        <a:xfrm>
          <a:off x="3179016" y="834961"/>
          <a:ext cx="610825" cy="7145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3179016" y="977871"/>
        <a:ext cx="427578" cy="428730"/>
      </dsp:txXfrm>
    </dsp:sp>
    <dsp:sp modelId="{B2BD05A8-DB17-496F-AA1D-8753D2A4F01B}">
      <dsp:nvSpPr>
        <dsp:cNvPr id="0" name=""/>
        <dsp:cNvSpPr/>
      </dsp:nvSpPr>
      <dsp:spPr>
        <a:xfrm>
          <a:off x="4043392" y="327861"/>
          <a:ext cx="2881251" cy="1728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Readiness &amp; Dress Rehearsals</a:t>
          </a:r>
        </a:p>
      </dsp:txBody>
      <dsp:txXfrm>
        <a:off x="4094025" y="378494"/>
        <a:ext cx="2779985" cy="1627485"/>
      </dsp:txXfrm>
    </dsp:sp>
    <dsp:sp modelId="{BD8F8E32-4517-45DF-A489-C181CA9033E4}">
      <dsp:nvSpPr>
        <dsp:cNvPr id="0" name=""/>
        <dsp:cNvSpPr/>
      </dsp:nvSpPr>
      <dsp:spPr>
        <a:xfrm>
          <a:off x="7212769" y="834961"/>
          <a:ext cx="610825" cy="7145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7212769" y="977871"/>
        <a:ext cx="427578" cy="428730"/>
      </dsp:txXfrm>
    </dsp:sp>
    <dsp:sp modelId="{B8FDAEA6-7650-4335-AEAE-6D1B6D007BCE}">
      <dsp:nvSpPr>
        <dsp:cNvPr id="0" name=""/>
        <dsp:cNvSpPr/>
      </dsp:nvSpPr>
      <dsp:spPr>
        <a:xfrm>
          <a:off x="8077145" y="327861"/>
          <a:ext cx="2881251" cy="1728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Go Live</a:t>
          </a:r>
        </a:p>
      </dsp:txBody>
      <dsp:txXfrm>
        <a:off x="8127778" y="378494"/>
        <a:ext cx="2779985" cy="1627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3B7F3-EF52-4E48-99A1-16352FB3B435}" type="datetimeFigureOut">
              <a:rPr lang="en-US" smtClean="0"/>
              <a:t>4/25/2022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3273-9B62-4369-B703-559140DE3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2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14072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95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01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92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84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14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199889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00150" lvl="2" indent="-285750">
              <a:buFont typeface="Calibri" panose="020F0502020204030204" pitchFamily="34" charset="0"/>
              <a:buChar char="•"/>
              <a:tabLst>
                <a:tab pos="914400" algn="l"/>
              </a:tabLst>
            </a:pPr>
            <a:r>
              <a:rPr lang="en-GB" sz="20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en-GB" sz="2000" i="1" baseline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#4</a:t>
            </a:r>
            <a:endParaRPr lang="en-GB" sz="2000" i="1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Calibri" panose="020F0502020204030204" pitchFamily="34" charset="0"/>
              <a:buChar char="•"/>
              <a:tabLst>
                <a:tab pos="914400" algn="l"/>
              </a:tabLst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We need to analyse where time is being spent when processing very large files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Calibri" panose="020F0502020204030204" pitchFamily="34" charset="0"/>
              <a:buChar char="•"/>
              <a:tabLst>
                <a:tab pos="914400" algn="l"/>
              </a:tabLst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With the caching mechanism, the sweep seems to be able to keep up with typical workloads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819413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16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93537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1" y="1136323"/>
            <a:ext cx="12192000" cy="856693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enter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00216"/>
            <a:ext cx="9144000" cy="492167"/>
          </a:xfrm>
        </p:spPr>
        <p:txBody>
          <a:bodyPr anchor="b"/>
          <a:lstStyle>
            <a:lvl1pPr marL="0" indent="0" algn="ctr">
              <a:buNone/>
              <a:defRPr sz="24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enter subtitle or delete if not needed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44" y="4511795"/>
            <a:ext cx="5181600" cy="436562"/>
          </a:xfrm>
        </p:spPr>
        <p:txBody>
          <a:bodyPr>
            <a:normAutofit/>
          </a:bodyPr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en-US" dirty="0"/>
              <a:t>Click to enter presenter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1054100" y="4868424"/>
            <a:ext cx="5264150" cy="346075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/>
              <a:t>Click to enter 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371545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4574" y="1583856"/>
            <a:ext cx="10967826" cy="3902543"/>
          </a:xfrm>
        </p:spPr>
        <p:txBody>
          <a:bodyPr>
            <a:normAutofit/>
          </a:bodyPr>
          <a:lstStyle>
            <a:lvl1pPr marL="228600" indent="-228600">
              <a:buSzPct val="100000"/>
              <a:buFont typeface="Arial" panose="020B0604020202020204" pitchFamily="34" charset="0"/>
              <a:buChar char="•"/>
              <a:defRPr sz="2400"/>
            </a:lvl1pPr>
            <a:lvl2pPr marL="685800" indent="-228600" algn="l">
              <a:buClrTx/>
              <a:buSzPct val="100000"/>
              <a:buFont typeface="Arial" panose="020B0604020202020204" pitchFamily="34" charset="0"/>
              <a:buChar char="–"/>
              <a:defRPr sz="2000"/>
            </a:lvl2pPr>
            <a:lvl3pPr marL="1143000" indent="-228600" algn="l">
              <a:buFont typeface="Courier New" panose="02070309020205020404" pitchFamily="49" charset="0"/>
              <a:buChar char="o"/>
              <a:defRPr sz="1800"/>
            </a:lvl3pPr>
            <a:lvl4pPr marL="1600200" indent="-228600" algn="l">
              <a:buFont typeface="Wingdings" panose="05000000000000000000" pitchFamily="2" charset="2"/>
              <a:buChar char="§"/>
              <a:defRPr sz="1600"/>
            </a:lvl4pPr>
            <a:lvl5pPr algn="l">
              <a:defRPr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619633"/>
            <a:ext cx="10515600" cy="954302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enter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8200" y="3642111"/>
            <a:ext cx="10515600" cy="443857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enter subtitle or delete if not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4574" y="1576442"/>
            <a:ext cx="5181600" cy="3909958"/>
          </a:xfr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sz="2400" baseline="0"/>
            </a:lvl1pPr>
            <a:lvl2pPr marL="685800" indent="-228600">
              <a:buFont typeface="Arial" panose="020B0604020202020204" pitchFamily="34" charset="0"/>
              <a:buChar char="–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 marL="1600200" indent="-228600">
              <a:buFont typeface="Wingdings" panose="05000000000000000000" pitchFamily="2" charset="2"/>
              <a:buChar char="§"/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03028" y="1576442"/>
            <a:ext cx="5181600" cy="3906839"/>
          </a:xfr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sz="2400" baseline="0"/>
            </a:lvl1pPr>
            <a:lvl2pPr marL="685800" indent="-228600">
              <a:buFont typeface="Arial" panose="020B0604020202020204" pitchFamily="34" charset="0"/>
              <a:buChar char="–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7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3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1184" y="1579348"/>
            <a:ext cx="5157787" cy="486805"/>
          </a:xfrm>
          <a:solidFill>
            <a:srgbClr val="2968B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09596" y="2152157"/>
            <a:ext cx="5181600" cy="3301292"/>
          </a:xfrm>
        </p:spPr>
        <p:txBody>
          <a:bodyPr/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/>
            </a:lvl1pPr>
            <a:lvl2pPr marL="685800" indent="-228600">
              <a:buFont typeface="Arial" panose="020B0604020202020204" pitchFamily="34" charset="0"/>
              <a:buChar char="–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4150" y="1579348"/>
            <a:ext cx="5183188" cy="486805"/>
          </a:xfrm>
          <a:solidFill>
            <a:srgbClr val="2968B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94150" y="2152157"/>
            <a:ext cx="5181600" cy="3301292"/>
          </a:xfrm>
        </p:spPr>
        <p:txBody>
          <a:bodyPr/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baseline="0"/>
            </a:lvl1pPr>
            <a:lvl2pPr marL="685800" indent="-228600">
              <a:buFont typeface="Arial" panose="020B0604020202020204" pitchFamily="34" charset="0"/>
              <a:buChar char="–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4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no foo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C67C75-4938-4102-99FA-60C3610CF6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3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580" y="118636"/>
            <a:ext cx="10515600" cy="9199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580" y="1567029"/>
            <a:ext cx="10967820" cy="39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8631" y="5992427"/>
            <a:ext cx="12192000" cy="409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2C67C75-4938-4102-99FA-60C3610CF6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1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48">
          <p15:clr>
            <a:srgbClr val="F26B43"/>
          </p15:clr>
        </p15:guide>
        <p15:guide id="2" pos="384">
          <p15:clr>
            <a:srgbClr val="F26B43"/>
          </p15:clr>
        </p15:guide>
        <p15:guide id="3" pos="7296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768">
          <p15:clr>
            <a:srgbClr val="F26B43"/>
          </p15:clr>
        </p15:guide>
        <p15:guide id="6" pos="3840">
          <p15:clr>
            <a:srgbClr val="F26B43"/>
          </p15:clr>
        </p15:guide>
        <p15:guide id="7" orient="horz" pos="3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2FCA-DCFB-4D2F-B325-2E4F975F1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ahoma"/>
                <a:ea typeface="Tahoma"/>
                <a:cs typeface="Tahoma"/>
              </a:rPr>
              <a:t>Financial Systems Modernization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AB382-41AB-4B01-B6C0-7E93E7FC0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0820"/>
            <a:ext cx="9144000" cy="86597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/>
                <a:cs typeface="Arial"/>
              </a:rPr>
              <a:t>Executive Sponsor Briefing</a:t>
            </a:r>
          </a:p>
          <a:p>
            <a:r>
              <a:rPr lang="en-US" dirty="0">
                <a:latin typeface="Arial"/>
                <a:cs typeface="Arial"/>
              </a:rPr>
              <a:t>April 25, 2022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588F6-89E8-45B6-B945-5B77A249EA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Mark Schulz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8CBC98-CDD9-4F75-863C-5E76EE34D1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Deputy 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Asysco</a:t>
            </a:r>
            <a:r>
              <a:rPr lang="en-US" dirty="0"/>
              <a:t>/Anubex Performance Enhancements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FE509CA2-82BA-468B-A697-55EC113B1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91228"/>
              </p:ext>
            </p:extLst>
          </p:nvPr>
        </p:nvGraphicFramePr>
        <p:xfrm>
          <a:off x="614580" y="1310425"/>
          <a:ext cx="10885757" cy="350822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27532">
                  <a:extLst>
                    <a:ext uri="{9D8B030D-6E8A-4147-A177-3AD203B41FA5}">
                      <a16:colId xmlns:a16="http://schemas.microsoft.com/office/drawing/2014/main" val="2823253002"/>
                    </a:ext>
                  </a:extLst>
                </a:gridCol>
                <a:gridCol w="6301997">
                  <a:extLst>
                    <a:ext uri="{9D8B030D-6E8A-4147-A177-3AD203B41FA5}">
                      <a16:colId xmlns:a16="http://schemas.microsoft.com/office/drawing/2014/main" val="1329297474"/>
                    </a:ext>
                  </a:extLst>
                </a:gridCol>
                <a:gridCol w="1540210">
                  <a:extLst>
                    <a:ext uri="{9D8B030D-6E8A-4147-A177-3AD203B41FA5}">
                      <a16:colId xmlns:a16="http://schemas.microsoft.com/office/drawing/2014/main" val="3089987104"/>
                    </a:ext>
                  </a:extLst>
                </a:gridCol>
                <a:gridCol w="1516018">
                  <a:extLst>
                    <a:ext uri="{9D8B030D-6E8A-4147-A177-3AD203B41FA5}">
                      <a16:colId xmlns:a16="http://schemas.microsoft.com/office/drawing/2014/main" val="3622762410"/>
                    </a:ext>
                  </a:extLst>
                </a:gridCol>
              </a:tblGrid>
              <a:tr h="681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Root  </a:t>
                      </a:r>
                      <a:b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Cause</a:t>
                      </a:r>
                      <a:endParaRPr lang="en-US" sz="24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US" sz="28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Percent Complete</a:t>
                      </a:r>
                      <a:endParaRPr lang="en-US" sz="2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00292"/>
                  </a:ext>
                </a:extLst>
              </a:tr>
              <a:tr h="416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Job/Spool/API Optimize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467787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Spool Purge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579604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Optimize EXAMINE/TRANSLATE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068576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ASCII Translation Routines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81005"/>
                  </a:ext>
                </a:extLst>
              </a:tr>
              <a:tr h="40543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Indexed Views Optimize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01102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DISPLAY/WRITE Optimization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067141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File Split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200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22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619632"/>
            <a:ext cx="10515600" cy="1382625"/>
          </a:xfrm>
        </p:spPr>
        <p:txBody>
          <a:bodyPr>
            <a:normAutofit fontScale="90000"/>
          </a:bodyPr>
          <a:lstStyle/>
          <a:p>
            <a:r>
              <a:rPr lang="en-US" dirty="0"/>
              <a:t>AFR / OneStream</a:t>
            </a:r>
            <a:br>
              <a:rPr lang="en-US" dirty="0"/>
            </a:br>
            <a:r>
              <a:rPr lang="en-US" dirty="0"/>
              <a:t>Project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0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Financial Report Update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Progress on AFR project with EGP and </a:t>
            </a:r>
            <a:r>
              <a:rPr lang="en-US" dirty="0" err="1"/>
              <a:t>OneStream</a:t>
            </a:r>
            <a:r>
              <a:rPr lang="en-US" dirty="0"/>
              <a:t> continues </a:t>
            </a:r>
          </a:p>
          <a:p>
            <a:r>
              <a:rPr lang="en-US" dirty="0"/>
              <a:t>Design document reviewed and approved </a:t>
            </a:r>
          </a:p>
          <a:p>
            <a:r>
              <a:rPr lang="en-US" dirty="0"/>
              <a:t>Plan for FY 2022 AFR in OneStream on track</a:t>
            </a:r>
          </a:p>
          <a:p>
            <a:r>
              <a:rPr lang="en-US" dirty="0"/>
              <a:t>Data load for FY 2021 complete, validation up next</a:t>
            </a:r>
          </a:p>
          <a:p>
            <a:r>
              <a:rPr lang="en-US" dirty="0"/>
              <a:t>EGP to demonstrate first reports using FY 2021 data this 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26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Asysco</a:t>
            </a:r>
            <a:r>
              <a:rPr lang="en-US" dirty="0"/>
              <a:t>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74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Asysco Status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80" y="1550504"/>
            <a:ext cx="11206359" cy="42068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All performance enhancements assigned to </a:t>
            </a:r>
            <a:r>
              <a:rPr lang="en-GB" dirty="0" err="1"/>
              <a:t>Asysco</a:t>
            </a:r>
            <a:r>
              <a:rPr lang="en-GB" dirty="0"/>
              <a:t> planned for delivery by end of May 2022</a:t>
            </a:r>
          </a:p>
          <a:p>
            <a:r>
              <a:rPr lang="en-GB" dirty="0"/>
              <a:t>Bi-weekly code deliveries continue to incorporate changes from TAMUS and performance enhancements</a:t>
            </a:r>
          </a:p>
          <a:p>
            <a:r>
              <a:rPr lang="en-GB" dirty="0"/>
              <a:t>System timings captured on each code delivery and compared against mainframe baseline to validate improvements</a:t>
            </a:r>
          </a:p>
          <a:p>
            <a:r>
              <a:rPr lang="en-GB" dirty="0"/>
              <a:t>Application functionality remains consistent and stable</a:t>
            </a:r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31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Asysco Status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80" y="1550503"/>
            <a:ext cx="11206359" cy="42463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Remaining areas of focus are targeted for delivery: </a:t>
            </a:r>
          </a:p>
          <a:p>
            <a:pPr marL="800100" lvl="1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Limit updates to only changed columns </a:t>
            </a:r>
            <a:r>
              <a:rPr lang="en-US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April 26</a:t>
            </a:r>
            <a:endParaRPr lang="en-GB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Laserfiche</a:t>
            </a:r>
            <a:r>
              <a:rPr lang="en-US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Sweep &amp; ESS Performance – </a:t>
            </a:r>
            <a:r>
              <a:rPr lang="en-GB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May 24</a:t>
            </a:r>
            <a:endParaRPr lang="en-GB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Limit Updates on PE to only updated tables – May 10</a:t>
            </a:r>
          </a:p>
          <a:p>
            <a:pPr marL="800100" lvl="1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Payroll Posting – </a:t>
            </a:r>
            <a:r>
              <a:rPr lang="en-GB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May 10</a:t>
            </a:r>
            <a:endParaRPr lang="en-GB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Improvements on reposition queries – </a:t>
            </a:r>
            <a:r>
              <a:rPr lang="en-GB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April 26</a:t>
            </a:r>
            <a:endParaRPr lang="en-GB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Logical File Splitting – </a:t>
            </a:r>
            <a:r>
              <a:rPr lang="en-GB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GenSubLedger</a:t>
            </a:r>
            <a:endParaRPr lang="en-GB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tabLst>
                <a:tab pos="914400" algn="l"/>
              </a:tabLst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Code changes from TAMUS </a:t>
            </a:r>
            <a:r>
              <a:rPr lang="en-GB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– May 10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tabLst>
                <a:tab pos="914400" algn="l"/>
              </a:tabLst>
            </a:pPr>
            <a:r>
              <a:rPr lang="en-GB" sz="2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Data model changes – </a:t>
            </a:r>
            <a:r>
              <a:rPr lang="en-GB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May 24</a:t>
            </a:r>
            <a:endParaRPr lang="en-GB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63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Asysco</a:t>
            </a:r>
            <a:r>
              <a:rPr lang="en-US" dirty="0"/>
              <a:t> Summary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Performance is heading in right direction, more work required</a:t>
            </a:r>
          </a:p>
          <a:p>
            <a:r>
              <a:rPr lang="en-GB" dirty="0"/>
              <a:t>Milestones defined against new plan</a:t>
            </a:r>
          </a:p>
          <a:p>
            <a:r>
              <a:rPr lang="en-GB" dirty="0"/>
              <a:t>All remaining workstreams have clear ownership and workplan</a:t>
            </a:r>
          </a:p>
          <a:p>
            <a:r>
              <a:rPr lang="en-GB" dirty="0"/>
              <a:t>Change request submitted for review</a:t>
            </a:r>
          </a:p>
          <a:p>
            <a:r>
              <a:rPr lang="en-GB" dirty="0"/>
              <a:t>Project team remains focused and positive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447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/>
                <a:ea typeface="Tahoma"/>
                <a:cs typeface="Tahoma"/>
              </a:rPr>
              <a:t>Questions /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9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68D2-1A19-478F-943B-EC74A7A6B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/>
                <a:ea typeface="Tahoma"/>
                <a:cs typeface="Tahoma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89242-5595-479B-9D53-4E823992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467" y="1550504"/>
            <a:ext cx="10967826" cy="40154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Arial"/>
                <a:cs typeface="Arial"/>
              </a:rPr>
              <a:t>Financial Systems Modernization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TAMUS Update</a:t>
            </a:r>
          </a:p>
          <a:p>
            <a:pPr lvl="2"/>
            <a:r>
              <a:rPr lang="en-US" sz="2400" dirty="0">
                <a:latin typeface="Arial"/>
                <a:cs typeface="Arial"/>
              </a:rPr>
              <a:t>FAMIS Project Update</a:t>
            </a:r>
          </a:p>
          <a:p>
            <a:pPr lvl="2"/>
            <a:r>
              <a:rPr lang="en-US" sz="2400" dirty="0">
                <a:latin typeface="Arial"/>
                <a:cs typeface="Arial"/>
              </a:rPr>
              <a:t>Annual Financial Report (AFR) Project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/>
                <a:cs typeface="Arial"/>
              </a:rPr>
              <a:t>Asysco</a:t>
            </a:r>
            <a:r>
              <a:rPr lang="en-US" sz="2400" dirty="0">
                <a:latin typeface="Arial"/>
                <a:cs typeface="Arial"/>
              </a:rPr>
              <a:t>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Questions/Discussion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51F59-11E1-45BE-B9C4-7F148E5F1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TAMUS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FAMIS Project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/>
                <a:ea typeface="Tahoma"/>
                <a:cs typeface="Tahoma"/>
              </a:rPr>
              <a:t>Overall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74" y="1632535"/>
            <a:ext cx="10967826" cy="35637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Detailed plan for remaining work developed</a:t>
            </a:r>
          </a:p>
          <a:p>
            <a:r>
              <a:rPr lang="en-US" dirty="0" smtClean="0">
                <a:latin typeface="Arial"/>
                <a:cs typeface="Arial"/>
              </a:rPr>
              <a:t>June </a:t>
            </a:r>
            <a:r>
              <a:rPr lang="en-US" dirty="0">
                <a:latin typeface="Arial"/>
                <a:cs typeface="Arial"/>
              </a:rPr>
              <a:t>30 </a:t>
            </a:r>
            <a:r>
              <a:rPr lang="en-US" dirty="0" smtClean="0">
                <a:latin typeface="Arial"/>
                <a:cs typeface="Arial"/>
              </a:rPr>
              <a:t>completion of </a:t>
            </a:r>
            <a:r>
              <a:rPr lang="en-US" smtClean="0">
                <a:latin typeface="Arial"/>
                <a:cs typeface="Arial"/>
              </a:rPr>
              <a:t>all milestones </a:t>
            </a:r>
            <a:r>
              <a:rPr lang="en-US" dirty="0">
                <a:latin typeface="Arial"/>
                <a:cs typeface="Arial"/>
              </a:rPr>
              <a:t>is focus</a:t>
            </a:r>
          </a:p>
          <a:p>
            <a:r>
              <a:rPr lang="en-US" dirty="0">
                <a:latin typeface="Arial"/>
                <a:cs typeface="Arial"/>
              </a:rPr>
              <a:t>Another round of User Acceptance Testing (UAT) planned for July, before year-end processing begins</a:t>
            </a:r>
          </a:p>
          <a:p>
            <a:r>
              <a:rPr lang="en-US" dirty="0">
                <a:latin typeface="Arial"/>
                <a:cs typeface="Arial"/>
              </a:rPr>
              <a:t>FAMIS response time (performance) remains major focus </a:t>
            </a:r>
          </a:p>
          <a:p>
            <a:r>
              <a:rPr lang="en-US" dirty="0">
                <a:latin typeface="Arial"/>
                <a:cs typeface="Arial"/>
              </a:rPr>
              <a:t>New hardware installed and operating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Disaster Recovery (D/R) </a:t>
            </a:r>
            <a:r>
              <a:rPr lang="en-US" dirty="0">
                <a:latin typeface="Arial"/>
                <a:cs typeface="Arial"/>
              </a:rPr>
              <a:t>work remains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lvl="1"/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35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302347"/>
              </p:ext>
            </p:extLst>
          </p:nvPr>
        </p:nvGraphicFramePr>
        <p:xfrm>
          <a:off x="614363" y="1448972"/>
          <a:ext cx="10968037" cy="2384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63B7AD-ABE0-4794-9123-C687C2EB456D}"/>
              </a:ext>
            </a:extLst>
          </p:cNvPr>
          <p:cNvSpPr txBox="1"/>
          <p:nvPr/>
        </p:nvSpPr>
        <p:spPr>
          <a:xfrm>
            <a:off x="970671" y="368849"/>
            <a:ext cx="8855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C3B6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Big Picture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9AE4DFD-9125-4DB2-A74B-FC8196A12E1D}"/>
              </a:ext>
            </a:extLst>
          </p:cNvPr>
          <p:cNvGrpSpPr/>
          <p:nvPr/>
        </p:nvGrpSpPr>
        <p:grpSpPr>
          <a:xfrm>
            <a:off x="3180819" y="4267238"/>
            <a:ext cx="2314137" cy="1275433"/>
            <a:chOff x="8077145" y="520437"/>
            <a:chExt cx="2881251" cy="1728751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2C486FB-6E1C-4239-B90C-F06077BF718C}"/>
                </a:ext>
              </a:extLst>
            </p:cNvPr>
            <p:cNvSpPr/>
            <p:nvPr/>
          </p:nvSpPr>
          <p:spPr>
            <a:xfrm>
              <a:off x="8077145" y="520437"/>
              <a:ext cx="2881251" cy="17287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5CE2D172-C3AB-4C9B-A3DE-A12B5216B151}"/>
                </a:ext>
              </a:extLst>
            </p:cNvPr>
            <p:cNvSpPr txBox="1"/>
            <p:nvPr/>
          </p:nvSpPr>
          <p:spPr>
            <a:xfrm>
              <a:off x="8127778" y="571070"/>
              <a:ext cx="2779985" cy="1627485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kern="1200" dirty="0"/>
                <a:t>June 30</a:t>
              </a:r>
              <a:r>
                <a:rPr lang="en-US" sz="3400" kern="1200" baseline="30000" dirty="0"/>
                <a:t>th</a:t>
              </a:r>
              <a:r>
                <a:rPr lang="en-US" sz="3400" kern="1200" dirty="0"/>
                <a:t/>
              </a:r>
              <a:br>
                <a:rPr lang="en-US" sz="3400" kern="1200" dirty="0"/>
              </a:br>
              <a:r>
                <a:rPr lang="en-US" sz="3400" kern="1200" dirty="0"/>
                <a:t>2022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607B0FD-876E-446B-9297-6E45902A548C}"/>
              </a:ext>
            </a:extLst>
          </p:cNvPr>
          <p:cNvGrpSpPr/>
          <p:nvPr/>
        </p:nvGrpSpPr>
        <p:grpSpPr>
          <a:xfrm rot="16200000">
            <a:off x="4032475" y="3476171"/>
            <a:ext cx="610825" cy="714550"/>
            <a:chOff x="3179016" y="834961"/>
            <a:chExt cx="610825" cy="714550"/>
          </a:xfrm>
        </p:grpSpPr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563DE6AB-667B-4659-BB2B-E1A2003A6895}"/>
                </a:ext>
              </a:extLst>
            </p:cNvPr>
            <p:cNvSpPr/>
            <p:nvPr/>
          </p:nvSpPr>
          <p:spPr>
            <a:xfrm>
              <a:off x="3179016" y="834961"/>
              <a:ext cx="610825" cy="71455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Arrow: Right 4">
              <a:extLst>
                <a:ext uri="{FF2B5EF4-FFF2-40B4-BE49-F238E27FC236}">
                  <a16:creationId xmlns:a16="http://schemas.microsoft.com/office/drawing/2014/main" id="{67250856-9C36-46E7-8A34-9370F9C67542}"/>
                </a:ext>
              </a:extLst>
            </p:cNvPr>
            <p:cNvSpPr txBox="1"/>
            <p:nvPr/>
          </p:nvSpPr>
          <p:spPr>
            <a:xfrm>
              <a:off x="3179016" y="977871"/>
              <a:ext cx="427578" cy="4287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700" kern="12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88EA04-B274-4FC0-A75D-9010AAD95D16}"/>
              </a:ext>
            </a:extLst>
          </p:cNvPr>
          <p:cNvGrpSpPr/>
          <p:nvPr/>
        </p:nvGrpSpPr>
        <p:grpSpPr>
          <a:xfrm>
            <a:off x="7412850" y="4267237"/>
            <a:ext cx="2554110" cy="1275433"/>
            <a:chOff x="8077145" y="520437"/>
            <a:chExt cx="2881251" cy="1728751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C056E75-E9E9-454D-A954-6991BEF330BE}"/>
                </a:ext>
              </a:extLst>
            </p:cNvPr>
            <p:cNvSpPr/>
            <p:nvPr/>
          </p:nvSpPr>
          <p:spPr>
            <a:xfrm>
              <a:off x="8077145" y="520437"/>
              <a:ext cx="2881251" cy="17287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: Rounded Corners 4">
              <a:extLst>
                <a:ext uri="{FF2B5EF4-FFF2-40B4-BE49-F238E27FC236}">
                  <a16:creationId xmlns:a16="http://schemas.microsoft.com/office/drawing/2014/main" id="{80493243-C806-4920-A232-C9B6A7151758}"/>
                </a:ext>
              </a:extLst>
            </p:cNvPr>
            <p:cNvSpPr txBox="1"/>
            <p:nvPr/>
          </p:nvSpPr>
          <p:spPr>
            <a:xfrm>
              <a:off x="8127778" y="571070"/>
              <a:ext cx="2779985" cy="1627485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kern="1200" dirty="0"/>
                <a:t>November</a:t>
              </a:r>
              <a:r>
                <a:rPr lang="en-US" sz="3400" dirty="0"/>
                <a:t>2</a:t>
              </a:r>
              <a:r>
                <a:rPr lang="en-US" sz="3400" kern="1200" dirty="0"/>
                <a:t>022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951600-9590-4038-8FAC-F4510B5B5F4C}"/>
              </a:ext>
            </a:extLst>
          </p:cNvPr>
          <p:cNvGrpSpPr/>
          <p:nvPr/>
        </p:nvGrpSpPr>
        <p:grpSpPr>
          <a:xfrm rot="16200000">
            <a:off x="8215270" y="3460204"/>
            <a:ext cx="610825" cy="714550"/>
            <a:chOff x="3179016" y="834961"/>
            <a:chExt cx="610825" cy="714550"/>
          </a:xfrm>
        </p:grpSpPr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94E59861-D76E-45A8-9751-89B955C7AAB5}"/>
                </a:ext>
              </a:extLst>
            </p:cNvPr>
            <p:cNvSpPr/>
            <p:nvPr/>
          </p:nvSpPr>
          <p:spPr>
            <a:xfrm>
              <a:off x="3179016" y="834961"/>
              <a:ext cx="610825" cy="71455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Arrow: Right 4">
              <a:extLst>
                <a:ext uri="{FF2B5EF4-FFF2-40B4-BE49-F238E27FC236}">
                  <a16:creationId xmlns:a16="http://schemas.microsoft.com/office/drawing/2014/main" id="{CD411753-004D-4F84-9139-5AA36930EF96}"/>
                </a:ext>
              </a:extLst>
            </p:cNvPr>
            <p:cNvSpPr txBox="1"/>
            <p:nvPr/>
          </p:nvSpPr>
          <p:spPr>
            <a:xfrm>
              <a:off x="3179016" y="977871"/>
              <a:ext cx="427578" cy="4287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7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79742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Ready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FE509CA2-82BA-468B-A697-55EC113B1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77377"/>
              </p:ext>
            </p:extLst>
          </p:nvPr>
        </p:nvGraphicFramePr>
        <p:xfrm>
          <a:off x="614580" y="1310422"/>
          <a:ext cx="10704340" cy="435182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786115">
                  <a:extLst>
                    <a:ext uri="{9D8B030D-6E8A-4147-A177-3AD203B41FA5}">
                      <a16:colId xmlns:a16="http://schemas.microsoft.com/office/drawing/2014/main" val="1329297474"/>
                    </a:ext>
                  </a:extLst>
                </a:gridCol>
                <a:gridCol w="1820434">
                  <a:extLst>
                    <a:ext uri="{9D8B030D-6E8A-4147-A177-3AD203B41FA5}">
                      <a16:colId xmlns:a16="http://schemas.microsoft.com/office/drawing/2014/main" val="3089987104"/>
                    </a:ext>
                  </a:extLst>
                </a:gridCol>
                <a:gridCol w="1295372">
                  <a:extLst>
                    <a:ext uri="{9D8B030D-6E8A-4147-A177-3AD203B41FA5}">
                      <a16:colId xmlns:a16="http://schemas.microsoft.com/office/drawing/2014/main" val="3622762410"/>
                    </a:ext>
                  </a:extLst>
                </a:gridCol>
                <a:gridCol w="1802419">
                  <a:extLst>
                    <a:ext uri="{9D8B030D-6E8A-4147-A177-3AD203B41FA5}">
                      <a16:colId xmlns:a16="http://schemas.microsoft.com/office/drawing/2014/main" val="3967719498"/>
                    </a:ext>
                  </a:extLst>
                </a:gridCol>
              </a:tblGrid>
              <a:tr h="10167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Task Name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Percent Complete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Finish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00292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Outstanding Defect and Gap Resolution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6/30/22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467787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Performance Testing and Updates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6/30/22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579604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Database Model Changes</a:t>
                      </a:r>
                      <a:endParaRPr lang="en-US" sz="24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r>
                        <a:rPr lang="en-US" sz="20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5/26/22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157412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Job/Spool Management Tool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95%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5/6/22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168939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Managed File Transfer (Go Anywhere)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75%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6/30/22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254890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Control-M, WYLBUR, and JCL Changes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57%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Yellow</a:t>
                      </a:r>
                      <a:endParaRPr lang="en-US" sz="2000" b="1" i="0" u="none" strike="noStrike" cap="none" spc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6/30/22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552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48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Go-Live and Readiness -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FE509CA2-82BA-468B-A697-55EC113B1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530103"/>
              </p:ext>
            </p:extLst>
          </p:nvPr>
        </p:nvGraphicFramePr>
        <p:xfrm>
          <a:off x="422032" y="1310422"/>
          <a:ext cx="10896891" cy="435182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224953">
                  <a:extLst>
                    <a:ext uri="{9D8B030D-6E8A-4147-A177-3AD203B41FA5}">
                      <a16:colId xmlns:a16="http://schemas.microsoft.com/office/drawing/2014/main" val="1329297474"/>
                    </a:ext>
                  </a:extLst>
                </a:gridCol>
                <a:gridCol w="1518423">
                  <a:extLst>
                    <a:ext uri="{9D8B030D-6E8A-4147-A177-3AD203B41FA5}">
                      <a16:colId xmlns:a16="http://schemas.microsoft.com/office/drawing/2014/main" val="3089987104"/>
                    </a:ext>
                  </a:extLst>
                </a:gridCol>
                <a:gridCol w="1653841">
                  <a:extLst>
                    <a:ext uri="{9D8B030D-6E8A-4147-A177-3AD203B41FA5}">
                      <a16:colId xmlns:a16="http://schemas.microsoft.com/office/drawing/2014/main" val="3622762410"/>
                    </a:ext>
                  </a:extLst>
                </a:gridCol>
                <a:gridCol w="1499674">
                  <a:extLst>
                    <a:ext uri="{9D8B030D-6E8A-4147-A177-3AD203B41FA5}">
                      <a16:colId xmlns:a16="http://schemas.microsoft.com/office/drawing/2014/main" val="3967719498"/>
                    </a:ext>
                  </a:extLst>
                </a:gridCol>
              </a:tblGrid>
              <a:tr h="10167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Task Name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Percent Complete</a:t>
                      </a:r>
                      <a:endParaRPr lang="en-US" sz="2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Finish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00292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Infrastructure, D/R Site, and load balancing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65%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6/30/22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467787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Security Assessment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2060"/>
                          </a:solidFill>
                          <a:effectLst/>
                        </a:rPr>
                        <a:t>Not Started</a:t>
                      </a:r>
                      <a:endParaRPr lang="en-US" sz="2000" b="1" i="0" u="none" strike="noStrike" cap="none" spc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7/31/22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579604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Control-M Conversion to Windows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cap="none" spc="0" dirty="0">
                          <a:solidFill>
                            <a:srgbClr val="002060"/>
                          </a:solidFill>
                          <a:effectLst/>
                        </a:rPr>
                        <a:t>TBD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5/26/22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157412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Custom dev for difficult WYLBUR Processing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Not </a:t>
                      </a:r>
                      <a:r>
                        <a:rPr lang="en-US" sz="2000" b="1" u="none" strike="noStrike" cap="none" spc="0" dirty="0">
                          <a:solidFill>
                            <a:srgbClr val="002060"/>
                          </a:solidFill>
                          <a:effectLst/>
                        </a:rPr>
                        <a:t>Started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5/6/22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168939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Technical Staff Training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75%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 smtClean="0">
                          <a:solidFill>
                            <a:schemeClr val="tx1"/>
                          </a:solidFill>
                          <a:effectLst/>
                        </a:rPr>
                        <a:t>8/31/22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254890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User Testing and Preview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Not </a:t>
                      </a:r>
                      <a:r>
                        <a:rPr lang="en-US" sz="2000" b="1" u="none" strike="noStrike" cap="none" spc="0" dirty="0">
                          <a:solidFill>
                            <a:srgbClr val="002060"/>
                          </a:solidFill>
                          <a:effectLst/>
                        </a:rPr>
                        <a:t>Started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 smtClean="0">
                          <a:solidFill>
                            <a:schemeClr val="tx1"/>
                          </a:solidFill>
                          <a:effectLst/>
                        </a:rPr>
                        <a:t>7/31/22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552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70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Asysco</a:t>
            </a:r>
            <a:r>
              <a:rPr lang="en-US" dirty="0"/>
              <a:t>/Anubex Performance Enhancements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FE509CA2-82BA-468B-A697-55EC113B1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659082"/>
              </p:ext>
            </p:extLst>
          </p:nvPr>
        </p:nvGraphicFramePr>
        <p:xfrm>
          <a:off x="614580" y="1310425"/>
          <a:ext cx="10885757" cy="425374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27532">
                  <a:extLst>
                    <a:ext uri="{9D8B030D-6E8A-4147-A177-3AD203B41FA5}">
                      <a16:colId xmlns:a16="http://schemas.microsoft.com/office/drawing/2014/main" val="2823253002"/>
                    </a:ext>
                  </a:extLst>
                </a:gridCol>
                <a:gridCol w="6301997">
                  <a:extLst>
                    <a:ext uri="{9D8B030D-6E8A-4147-A177-3AD203B41FA5}">
                      <a16:colId xmlns:a16="http://schemas.microsoft.com/office/drawing/2014/main" val="1329297474"/>
                    </a:ext>
                  </a:extLst>
                </a:gridCol>
                <a:gridCol w="1540210">
                  <a:extLst>
                    <a:ext uri="{9D8B030D-6E8A-4147-A177-3AD203B41FA5}">
                      <a16:colId xmlns:a16="http://schemas.microsoft.com/office/drawing/2014/main" val="3089987104"/>
                    </a:ext>
                  </a:extLst>
                </a:gridCol>
                <a:gridCol w="1516018">
                  <a:extLst>
                    <a:ext uri="{9D8B030D-6E8A-4147-A177-3AD203B41FA5}">
                      <a16:colId xmlns:a16="http://schemas.microsoft.com/office/drawing/2014/main" val="3622762410"/>
                    </a:ext>
                  </a:extLst>
                </a:gridCol>
              </a:tblGrid>
              <a:tr h="681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Root  </a:t>
                      </a:r>
                      <a:b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Cause</a:t>
                      </a:r>
                      <a:endParaRPr lang="en-US" sz="24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US" sz="28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Percent Complete</a:t>
                      </a:r>
                      <a:endParaRPr lang="en-US" sz="2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00292"/>
                  </a:ext>
                </a:extLst>
              </a:tr>
              <a:tr h="416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Redefines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467787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Optimized Index Updates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US" sz="2000" b="0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579604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Optimize *Number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068576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Laserfiche Sweep (ESS)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81005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Optimize Child Table Updates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Yellow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157412"/>
                  </a:ext>
                </a:extLst>
              </a:tr>
              <a:tr h="40543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Denormalized Views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Hold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01102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Histogram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067141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Test.Like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Support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986417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READ/Reposition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200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56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IT Color Palette">
      <a:dk1>
        <a:srgbClr val="1C3B6A"/>
      </a:dk1>
      <a:lt1>
        <a:srgbClr val="FFFFFF"/>
      </a:lt1>
      <a:dk2>
        <a:srgbClr val="0056A5"/>
      </a:dk2>
      <a:lt2>
        <a:srgbClr val="BDD8F0"/>
      </a:lt2>
      <a:accent1>
        <a:srgbClr val="500000"/>
      </a:accent1>
      <a:accent2>
        <a:srgbClr val="7140B5"/>
      </a:accent2>
      <a:accent3>
        <a:srgbClr val="23B355"/>
      </a:accent3>
      <a:accent4>
        <a:srgbClr val="C14E01"/>
      </a:accent4>
      <a:accent5>
        <a:srgbClr val="57565A"/>
      </a:accent5>
      <a:accent6>
        <a:srgbClr val="AE1F24"/>
      </a:accent6>
      <a:hlink>
        <a:srgbClr val="2838A9"/>
      </a:hlink>
      <a:folHlink>
        <a:srgbClr val="2B2B2D"/>
      </a:folHlink>
    </a:clrScheme>
    <a:fontScheme name="OIT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13ae76a-b4c0-4645-b55b-c00192ba5b1c">
      <UserInfo>
        <DisplayName>Schulz, Mark</DisplayName>
        <AccountId>11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5F99D09795214BB0CEE2A508552F23" ma:contentTypeVersion="14" ma:contentTypeDescription="Create a new document." ma:contentTypeScope="" ma:versionID="eb47f28c13f3e4c7bc76bb43d5d525dc">
  <xsd:schema xmlns:xsd="http://www.w3.org/2001/XMLSchema" xmlns:xs="http://www.w3.org/2001/XMLSchema" xmlns:p="http://schemas.microsoft.com/office/2006/metadata/properties" xmlns:ns3="fdb52a02-825b-44bd-a673-43acd1c34562" xmlns:ns4="313ae76a-b4c0-4645-b55b-c00192ba5b1c" targetNamespace="http://schemas.microsoft.com/office/2006/metadata/properties" ma:root="true" ma:fieldsID="bed6a37bc6b247baa2844026e3517c28" ns3:_="" ns4:_="">
    <xsd:import namespace="fdb52a02-825b-44bd-a673-43acd1c34562"/>
    <xsd:import namespace="313ae76a-b4c0-4645-b55b-c00192ba5b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b52a02-825b-44bd-a673-43acd1c345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ae76a-b4c0-4645-b55b-c00192ba5b1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CBDB89-FFE1-417D-96EF-B13D7FBE276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db52a02-825b-44bd-a673-43acd1c34562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313ae76a-b4c0-4645-b55b-c00192ba5b1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1A5BF3A-B917-4DBF-918A-03D1A2F9A5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b52a02-825b-44bd-a673-43acd1c34562"/>
    <ds:schemaRef ds:uri="313ae76a-b4c0-4645-b55b-c00192ba5b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ADF36B-B35D-45A8-ACD2-E8FA848E68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1878</TotalTime>
  <Words>639</Words>
  <Application>Microsoft Office PowerPoint</Application>
  <PresentationFormat>Widescreen</PresentationFormat>
  <Paragraphs>215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Courier New</vt:lpstr>
      <vt:lpstr>Segoe UI</vt:lpstr>
      <vt:lpstr>Tahoma</vt:lpstr>
      <vt:lpstr>Times New Roman</vt:lpstr>
      <vt:lpstr>Wingdings</vt:lpstr>
      <vt:lpstr>Office Theme</vt:lpstr>
      <vt:lpstr>Financial Systems Modernization</vt:lpstr>
      <vt:lpstr>Agenda</vt:lpstr>
      <vt:lpstr>TAMUS Update</vt:lpstr>
      <vt:lpstr>FAMIS Project Update</vt:lpstr>
      <vt:lpstr>Overall Status</vt:lpstr>
      <vt:lpstr>PowerPoint Presentation</vt:lpstr>
      <vt:lpstr>Application Ready Activities</vt:lpstr>
      <vt:lpstr>Go-Live and Readiness - Activities</vt:lpstr>
      <vt:lpstr>Asysco/Anubex Performance Enhancements</vt:lpstr>
      <vt:lpstr>Asysco/Anubex Performance Enhancements</vt:lpstr>
      <vt:lpstr>AFR / OneStream Project Update</vt:lpstr>
      <vt:lpstr>Annual Financial Report Update </vt:lpstr>
      <vt:lpstr>Asysco Update</vt:lpstr>
      <vt:lpstr>Asysco Status </vt:lpstr>
      <vt:lpstr>Asysco Status </vt:lpstr>
      <vt:lpstr>Asysco Summary  </vt:lpstr>
      <vt:lpstr>Questions /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Maheshwari, Sameer A.</dc:creator>
  <cp:lastModifiedBy>Howard, Lallah</cp:lastModifiedBy>
  <cp:revision>334</cp:revision>
  <cp:lastPrinted>2022-04-25T17:34:37Z</cp:lastPrinted>
  <dcterms:created xsi:type="dcterms:W3CDTF">2020-07-21T23:03:21Z</dcterms:created>
  <dcterms:modified xsi:type="dcterms:W3CDTF">2022-04-25T21:14:13Z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0x010100195F99D09795214BB0CEE2A508552F23</vt:lpwstr>
  </property>
</Properties>
</file>