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17"/>
  </p:notesMasterIdLst>
  <p:sldIdLst>
    <p:sldId id="838840334" r:id="rId5"/>
    <p:sldId id="838840349" r:id="rId6"/>
    <p:sldId id="838840339" r:id="rId7"/>
    <p:sldId id="838840343" r:id="rId8"/>
    <p:sldId id="838840361" r:id="rId9"/>
    <p:sldId id="838840358" r:id="rId10"/>
    <p:sldId id="838840356" r:id="rId11"/>
    <p:sldId id="838840357" r:id="rId12"/>
    <p:sldId id="838840354" r:id="rId13"/>
    <p:sldId id="838840346" r:id="rId14"/>
    <p:sldId id="838840327" r:id="rId15"/>
    <p:sldId id="83884035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F188BC-9B02-4179-844E-81A52AEBD675}">
          <p14:sldIdLst>
            <p14:sldId id="838840334"/>
            <p14:sldId id="838840349"/>
            <p14:sldId id="838840339"/>
            <p14:sldId id="838840343"/>
            <p14:sldId id="838840361"/>
            <p14:sldId id="838840358"/>
            <p14:sldId id="838840356"/>
            <p14:sldId id="838840357"/>
            <p14:sldId id="838840354"/>
            <p14:sldId id="838840346"/>
            <p14:sldId id="838840327"/>
            <p14:sldId id="83884035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en, Minh Thu P." initials="NMTP" lastIdx="2" clrIdx="0">
    <p:extLst>
      <p:ext uri="{19B8F6BF-5375-455C-9EA6-DF929625EA0E}">
        <p15:presenceInfo xmlns:p15="http://schemas.microsoft.com/office/powerpoint/2012/main" userId="S::minh.thu.p.nguyen@accenture.com::eda0a876-ec53-4363-9eb1-afb41b01ec5e" providerId="AD"/>
      </p:ext>
    </p:extLst>
  </p:cmAuthor>
  <p:cmAuthor id="2" name="Maheshwari, Sameer A." initials="MSA" lastIdx="4" clrIdx="1">
    <p:extLst>
      <p:ext uri="{19B8F6BF-5375-455C-9EA6-DF929625EA0E}">
        <p15:presenceInfo xmlns:p15="http://schemas.microsoft.com/office/powerpoint/2012/main" userId="S::sameer.a.maheshwari@accenture.com::8fc7dbd7-897e-45de-8e1f-3309a68147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ECD1"/>
    <a:srgbClr val="F9E7E2"/>
    <a:srgbClr val="F6FBF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3B7F3-EF52-4E48-99A1-16352FB3B435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3273-9B62-4369-B703-559140DE3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2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33C3-087E-4CD5-BD23-22E324E09C0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62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C233C3-087E-4CD5-BD23-22E324E09C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856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7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124818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8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856223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 knew that when we modernized our financial system we would need to modernize the reporting that is offered by the A&amp;M System Office of Information Technology;</a:t>
            </a:r>
            <a:r>
              <a:rPr lang="en-US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show image of Finance Modernization timeline from October 2019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33C3-087E-4CD5-BD23-22E324E09C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1" y="1136323"/>
            <a:ext cx="12192000" cy="856693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enter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00216"/>
            <a:ext cx="9144000" cy="492167"/>
          </a:xfrm>
        </p:spPr>
        <p:txBody>
          <a:bodyPr anchor="b"/>
          <a:lstStyle>
            <a:lvl1pPr marL="0" indent="0" algn="ctr">
              <a:buNone/>
              <a:defRPr sz="24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enter subtitle or delete if not needed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44" y="4511795"/>
            <a:ext cx="5181600" cy="436562"/>
          </a:xfrm>
        </p:spPr>
        <p:txBody>
          <a:bodyPr>
            <a:normAutofit/>
          </a:bodyPr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en-US" dirty="0"/>
              <a:t>Click to enter presenter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1054100" y="4868424"/>
            <a:ext cx="5264150" cy="346075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/>
              <a:t>Click to enter 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3715454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4574" y="1583856"/>
            <a:ext cx="10967826" cy="3902543"/>
          </a:xfrm>
        </p:spPr>
        <p:txBody>
          <a:bodyPr>
            <a:normAutofit/>
          </a:bodyPr>
          <a:lstStyle>
            <a:lvl1pPr marL="228600" indent="-228600">
              <a:buSzPct val="100000"/>
              <a:buFont typeface="Arial" panose="020B0604020202020204" pitchFamily="34" charset="0"/>
              <a:buChar char="•"/>
              <a:defRPr sz="2400"/>
            </a:lvl1pPr>
            <a:lvl2pPr marL="685800" indent="-228600" algn="l">
              <a:buClrTx/>
              <a:buSzPct val="100000"/>
              <a:buFont typeface="Arial" panose="020B0604020202020204" pitchFamily="34" charset="0"/>
              <a:buChar char="–"/>
              <a:defRPr sz="2000"/>
            </a:lvl2pPr>
            <a:lvl3pPr marL="1143000" indent="-228600" algn="l">
              <a:buFont typeface="Courier New" panose="02070309020205020404" pitchFamily="49" charset="0"/>
              <a:buChar char="o"/>
              <a:defRPr sz="1800"/>
            </a:lvl3pPr>
            <a:lvl4pPr marL="1600200" indent="-228600" algn="l">
              <a:buFont typeface="Wingdings" panose="05000000000000000000" pitchFamily="2" charset="2"/>
              <a:buChar char="§"/>
              <a:defRPr sz="1600"/>
            </a:lvl4pPr>
            <a:lvl5pPr algn="l">
              <a:defRPr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619633"/>
            <a:ext cx="10515600" cy="954302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enter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8200" y="3642111"/>
            <a:ext cx="10515600" cy="443857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enter subtitle or delete if not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4574" y="1576442"/>
            <a:ext cx="5181600" cy="3909958"/>
          </a:xfr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sz="2400" baseline="0"/>
            </a:lvl1pPr>
            <a:lvl2pPr marL="685800" indent="-228600">
              <a:buFont typeface="Arial" panose="020B0604020202020204" pitchFamily="34" charset="0"/>
              <a:buChar char="–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 marL="1600200" indent="-228600">
              <a:buFont typeface="Wingdings" panose="05000000000000000000" pitchFamily="2" charset="2"/>
              <a:buChar char="§"/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03028" y="1576442"/>
            <a:ext cx="5181600" cy="3906839"/>
          </a:xfr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sz="2400" baseline="0"/>
            </a:lvl1pPr>
            <a:lvl2pPr marL="685800" indent="-228600">
              <a:buFont typeface="Arial" panose="020B0604020202020204" pitchFamily="34" charset="0"/>
              <a:buChar char="–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7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3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1184" y="1579348"/>
            <a:ext cx="5157787" cy="486805"/>
          </a:xfrm>
          <a:solidFill>
            <a:srgbClr val="2968B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09596" y="2152157"/>
            <a:ext cx="5181600" cy="3301292"/>
          </a:xfrm>
        </p:spPr>
        <p:txBody>
          <a:bodyPr/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/>
            </a:lvl1pPr>
            <a:lvl2pPr marL="685800" indent="-228600">
              <a:buFont typeface="Arial" panose="020B0604020202020204" pitchFamily="34" charset="0"/>
              <a:buChar char="–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4150" y="1579348"/>
            <a:ext cx="5183188" cy="486805"/>
          </a:xfrm>
          <a:solidFill>
            <a:srgbClr val="2968B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94150" y="2152157"/>
            <a:ext cx="5181600" cy="3301292"/>
          </a:xfrm>
        </p:spPr>
        <p:txBody>
          <a:bodyPr/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baseline="0"/>
            </a:lvl1pPr>
            <a:lvl2pPr marL="685800" indent="-228600">
              <a:buFont typeface="Arial" panose="020B0604020202020204" pitchFamily="34" charset="0"/>
              <a:buChar char="–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4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no foo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C67C75-4938-4102-99FA-60C3610CF6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3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823081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580" y="118636"/>
            <a:ext cx="10515600" cy="9199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580" y="1567029"/>
            <a:ext cx="10967820" cy="39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8631" y="5992427"/>
            <a:ext cx="12192000" cy="409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2C67C75-4938-4102-99FA-60C3610CF6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1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48">
          <p15:clr>
            <a:srgbClr val="F26B43"/>
          </p15:clr>
        </p15:guide>
        <p15:guide id="2" pos="384">
          <p15:clr>
            <a:srgbClr val="F26B43"/>
          </p15:clr>
        </p15:guide>
        <p15:guide id="3" pos="7296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768">
          <p15:clr>
            <a:srgbClr val="F26B43"/>
          </p15:clr>
        </p15:guide>
        <p15:guide id="6" pos="3840">
          <p15:clr>
            <a:srgbClr val="F26B43"/>
          </p15:clr>
        </p15:guide>
        <p15:guide id="7" orient="horz" pos="3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Systems Modernization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3999" y="2335841"/>
            <a:ext cx="9144000" cy="492167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Executive Sponsor Briefing</a:t>
            </a:r>
            <a:br>
              <a:rPr lang="en-US" dirty="0" smtClean="0"/>
            </a:br>
            <a:r>
              <a:rPr lang="en-US" dirty="0" smtClean="0"/>
              <a:t>December 14, 2020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Mark Schulz 	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Deputy 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Reporting Enhancements</a:t>
            </a:r>
            <a:br>
              <a:rPr lang="en-US" dirty="0" smtClean="0"/>
            </a:br>
            <a:r>
              <a:rPr lang="en-US" dirty="0" smtClean="0"/>
              <a:t>Project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4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</a:t>
            </a:r>
            <a:r>
              <a:rPr lang="en-US" dirty="0"/>
              <a:t>on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Financial Report</a:t>
            </a:r>
          </a:p>
          <a:p>
            <a:pPr lvl="1"/>
            <a:r>
              <a:rPr lang="en-US" dirty="0"/>
              <a:t>Proceed with RFP to procure software</a:t>
            </a:r>
          </a:p>
          <a:p>
            <a:pPr lvl="1"/>
            <a:r>
              <a:rPr lang="en-US" dirty="0"/>
              <a:t>Currently in Procurement for review and posting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</a:rPr>
              <a:t>Data </a:t>
            </a:r>
            <a:r>
              <a:rPr lang="en-US" dirty="0" smtClean="0">
                <a:solidFill>
                  <a:srgbClr val="002060"/>
                </a:solidFill>
              </a:rPr>
              <a:t>Catalog / Data </a:t>
            </a:r>
            <a:r>
              <a:rPr lang="en-US" dirty="0">
                <a:solidFill>
                  <a:srgbClr val="002060"/>
                </a:solidFill>
              </a:rPr>
              <a:t>Governance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Final product selection in process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Will begin with key FAMIS and Workday elements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2060"/>
                </a:solidFill>
              </a:rPr>
              <a:t>BusinessObjects license and upgrade</a:t>
            </a:r>
          </a:p>
          <a:p>
            <a:pPr lvl="1"/>
            <a:r>
              <a:rPr lang="en-US" dirty="0"/>
              <a:t>Strengthen current reporting platform</a:t>
            </a:r>
          </a:p>
          <a:p>
            <a:pPr lvl="1"/>
            <a:r>
              <a:rPr lang="en-US" dirty="0"/>
              <a:t>License additional CPU power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5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Discussion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Phase II – FAMIS Replatforming Project Status Update</a:t>
            </a:r>
          </a:p>
          <a:p>
            <a:pPr lvl="1"/>
            <a:r>
              <a:rPr lang="en-US" dirty="0"/>
              <a:t>Asysco Update</a:t>
            </a:r>
          </a:p>
          <a:p>
            <a:pPr lvl="1"/>
            <a:r>
              <a:rPr lang="en-US" dirty="0"/>
              <a:t>Additional Statement of Work</a:t>
            </a:r>
          </a:p>
          <a:p>
            <a:r>
              <a:rPr lang="en-US" sz="2600" dirty="0" smtClean="0"/>
              <a:t>Reporting </a:t>
            </a:r>
            <a:r>
              <a:rPr lang="en-US" sz="2600" dirty="0"/>
              <a:t>Enhancements Project </a:t>
            </a:r>
            <a:r>
              <a:rPr lang="en-US" sz="2600" dirty="0" smtClean="0"/>
              <a:t>Update</a:t>
            </a:r>
            <a:endParaRPr lang="en-US" dirty="0"/>
          </a:p>
          <a:p>
            <a:r>
              <a:rPr lang="en-US" sz="2600" dirty="0"/>
              <a:t>Questions and </a:t>
            </a:r>
            <a:r>
              <a:rPr lang="en-US" sz="2600" dirty="0" smtClean="0"/>
              <a:t>Discussion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C67C75-4938-4102-99FA-60C3610CF6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4294967295"/>
          </p:nvPr>
        </p:nvSpPr>
        <p:spPr>
          <a:xfrm>
            <a:off x="7010400" y="1576388"/>
            <a:ext cx="5181600" cy="3906837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 marL="457200" lvl="1" indent="0">
              <a:spcBef>
                <a:spcPts val="1200"/>
              </a:spcBef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Phase II – FAMIS Replatforming Project Status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C67C75-4938-4102-99FA-60C3610CF6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80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Asysco Status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– Factory Exit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Completed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xecution </a:t>
            </a:r>
            <a:r>
              <a:rPr lang="en-US" dirty="0"/>
              <a:t>of all eight test bundles, both online and batch </a:t>
            </a:r>
          </a:p>
          <a:p>
            <a:r>
              <a:rPr lang="en-US" dirty="0"/>
              <a:t>C</a:t>
            </a:r>
            <a:r>
              <a:rPr lang="en-US" dirty="0" smtClean="0"/>
              <a:t>onversion </a:t>
            </a:r>
            <a:r>
              <a:rPr lang="en-US" dirty="0"/>
              <a:t>of JCL scripts, including utility analysis</a:t>
            </a:r>
          </a:p>
          <a:p>
            <a:r>
              <a:rPr lang="en-US" dirty="0" smtClean="0"/>
              <a:t>Smoke </a:t>
            </a:r>
            <a:r>
              <a:rPr lang="en-US" dirty="0"/>
              <a:t>testing of Shadow Solution (test bundles 9 – 12   </a:t>
            </a:r>
            <a:r>
              <a:rPr lang="en-US" dirty="0" smtClean="0"/>
              <a:t>executed)</a:t>
            </a:r>
          </a:p>
          <a:p>
            <a:pPr lvl="1"/>
            <a:r>
              <a:rPr lang="en-US" dirty="0" smtClean="0"/>
              <a:t>Documenting </a:t>
            </a:r>
            <a:r>
              <a:rPr lang="en-US" dirty="0"/>
              <a:t>solution for hand-over to TAMUS in early January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Data Conversion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online or batch processes have identified data quality related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Connectivity </a:t>
            </a:r>
            <a:r>
              <a:rPr lang="en-US" dirty="0"/>
              <a:t>issues to historical data have been problematic, now splitting data into small ‘chunks’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– Factory Exit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code deliveries received and converted</a:t>
            </a:r>
          </a:p>
          <a:p>
            <a:pPr lvl="1"/>
            <a:r>
              <a:rPr lang="en-US" dirty="0" smtClean="0"/>
              <a:t>Differences identified in test results</a:t>
            </a:r>
          </a:p>
          <a:p>
            <a:r>
              <a:rPr lang="en-US" dirty="0" smtClean="0"/>
              <a:t>Differences in batch output are still being reviewed by TAMUS and Asysco / Anubex</a:t>
            </a:r>
          </a:p>
          <a:p>
            <a:r>
              <a:rPr lang="en-US" dirty="0" smtClean="0"/>
              <a:t>Remediated code delivered on December 11 currently being passed through conversion tools</a:t>
            </a:r>
          </a:p>
          <a:p>
            <a:pPr lvl="1"/>
            <a:r>
              <a:rPr lang="en-US" dirty="0" smtClean="0"/>
              <a:t>Too early for results</a:t>
            </a:r>
          </a:p>
          <a:p>
            <a:r>
              <a:rPr lang="en-US" dirty="0" smtClean="0"/>
              <a:t>Work on WYLBUR modernization has started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Status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6B5461-26E2-4379-A4C7-63F3B07BD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205" y="1375424"/>
            <a:ext cx="10081591" cy="425395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80" y="1600200"/>
            <a:ext cx="9424770" cy="452456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1200"/>
              </a:spcBef>
            </a:pPr>
            <a:r>
              <a:rPr lang="en-US" dirty="0"/>
              <a:t>Test Strategy, Planning </a:t>
            </a:r>
            <a:r>
              <a:rPr lang="en-US" dirty="0" smtClean="0"/>
              <a:t>and </a:t>
            </a:r>
            <a:r>
              <a:rPr lang="en-US" dirty="0"/>
              <a:t>Execution focused on next major phase, System Integration Testing</a:t>
            </a:r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Still some code remediation </a:t>
            </a:r>
            <a:r>
              <a:rPr lang="en-US" dirty="0" smtClean="0"/>
              <a:t>remains</a:t>
            </a:r>
          </a:p>
          <a:p>
            <a:pPr marL="800100" lvl="1" indent="-342900"/>
            <a:r>
              <a:rPr lang="en-US" dirty="0" smtClean="0"/>
              <a:t>Changes </a:t>
            </a:r>
            <a:r>
              <a:rPr lang="en-US" dirty="0"/>
              <a:t>to be delivered in early January</a:t>
            </a:r>
          </a:p>
          <a:p>
            <a:pPr marL="342900" indent="-342900">
              <a:spcBef>
                <a:spcPts val="1200"/>
              </a:spcBef>
            </a:pPr>
            <a:r>
              <a:rPr lang="en-US" dirty="0"/>
              <a:t>Despite the ongoing remote work, collaboration across teams remains very positive and productive</a:t>
            </a:r>
          </a:p>
          <a:p>
            <a:pPr marL="342900" indent="-342900">
              <a:spcBef>
                <a:spcPts val="1200"/>
              </a:spcBef>
            </a:pPr>
            <a:r>
              <a:rPr lang="en-US" dirty="0" smtClean="0"/>
              <a:t>Factory Exit close to completion</a:t>
            </a:r>
          </a:p>
          <a:p>
            <a:pPr marL="800100" lvl="1" indent="-342900"/>
            <a:r>
              <a:rPr lang="en-US" dirty="0" smtClean="0"/>
              <a:t>Known </a:t>
            </a:r>
            <a:r>
              <a:rPr lang="en-US" dirty="0"/>
              <a:t>and agreed exceptions will be carried into SIT, including the remaining code remediation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Statement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Anubex and Asysco resources to address the </a:t>
            </a:r>
            <a:r>
              <a:rPr lang="en-US" dirty="0" smtClean="0"/>
              <a:t>WYLBUR </a:t>
            </a:r>
            <a:r>
              <a:rPr lang="en-US" dirty="0"/>
              <a:t>problem</a:t>
            </a:r>
          </a:p>
          <a:p>
            <a:r>
              <a:rPr lang="en-US" dirty="0"/>
              <a:t>Has become apparent that a “like for like” approach to our operations scripts (JCL) is not </a:t>
            </a:r>
            <a:r>
              <a:rPr lang="en-US" dirty="0" smtClean="0"/>
              <a:t>feasible</a:t>
            </a:r>
            <a:endParaRPr lang="en-US" dirty="0"/>
          </a:p>
          <a:p>
            <a:r>
              <a:rPr lang="en-US" dirty="0"/>
              <a:t>Additional resources </a:t>
            </a:r>
            <a:r>
              <a:rPr lang="en-US" dirty="0" smtClean="0"/>
              <a:t>will</a:t>
            </a:r>
            <a:endParaRPr lang="en-US" dirty="0"/>
          </a:p>
          <a:p>
            <a:pPr lvl="1"/>
            <a:r>
              <a:rPr lang="en-US" dirty="0" smtClean="0"/>
              <a:t>Replatform </a:t>
            </a:r>
            <a:r>
              <a:rPr lang="en-US" dirty="0"/>
              <a:t>and </a:t>
            </a:r>
            <a:r>
              <a:rPr lang="en-US" dirty="0" smtClean="0"/>
              <a:t>rebuild </a:t>
            </a:r>
            <a:r>
              <a:rPr lang="en-US" dirty="0"/>
              <a:t>the operational scripts</a:t>
            </a:r>
          </a:p>
          <a:p>
            <a:pPr lvl="1"/>
            <a:r>
              <a:rPr lang="en-US" dirty="0"/>
              <a:t>Reduce the size and complexity of the operational </a:t>
            </a:r>
            <a:r>
              <a:rPr lang="en-US" dirty="0" smtClean="0"/>
              <a:t>scripts</a:t>
            </a:r>
            <a:endParaRPr lang="en-US" dirty="0"/>
          </a:p>
          <a:p>
            <a:pPr lvl="1"/>
            <a:r>
              <a:rPr lang="en-US" dirty="0"/>
              <a:t>Work to automate daily operator choices and steps</a:t>
            </a:r>
          </a:p>
          <a:p>
            <a:pPr lvl="1"/>
            <a:r>
              <a:rPr lang="en-US" dirty="0"/>
              <a:t>Document operator decisions and practices and find ways to automate</a:t>
            </a:r>
          </a:p>
          <a:p>
            <a:pPr lvl="1"/>
            <a:r>
              <a:rPr lang="en-US" dirty="0"/>
              <a:t>Ready the scripts for </a:t>
            </a:r>
            <a:r>
              <a:rPr lang="en-US" dirty="0" smtClean="0"/>
              <a:t>conversion into </a:t>
            </a:r>
            <a:r>
              <a:rPr lang="en-US" dirty="0"/>
              <a:t>Windows PowerShell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6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IT Color Palette">
      <a:dk1>
        <a:srgbClr val="1C3B6A"/>
      </a:dk1>
      <a:lt1>
        <a:srgbClr val="FFFFFF"/>
      </a:lt1>
      <a:dk2>
        <a:srgbClr val="0056A5"/>
      </a:dk2>
      <a:lt2>
        <a:srgbClr val="BDD8F0"/>
      </a:lt2>
      <a:accent1>
        <a:srgbClr val="500000"/>
      </a:accent1>
      <a:accent2>
        <a:srgbClr val="7140B5"/>
      </a:accent2>
      <a:accent3>
        <a:srgbClr val="23B355"/>
      </a:accent3>
      <a:accent4>
        <a:srgbClr val="C14E01"/>
      </a:accent4>
      <a:accent5>
        <a:srgbClr val="57565A"/>
      </a:accent5>
      <a:accent6>
        <a:srgbClr val="AE1F24"/>
      </a:accent6>
      <a:hlink>
        <a:srgbClr val="2838A9"/>
      </a:hlink>
      <a:folHlink>
        <a:srgbClr val="2B2B2D"/>
      </a:folHlink>
    </a:clrScheme>
    <a:fontScheme name="OIT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A14BE2CCBBEF4AA1BDED2E94D4EC40" ma:contentTypeVersion="6" ma:contentTypeDescription="Create a new document." ma:contentTypeScope="" ma:versionID="7c4e3813678fc092e2f9f04c05b214c6">
  <xsd:schema xmlns:xsd="http://www.w3.org/2001/XMLSchema" xmlns:xs="http://www.w3.org/2001/XMLSchema" xmlns:p="http://schemas.microsoft.com/office/2006/metadata/properties" xmlns:ns2="24c0c854-d45d-42c7-8939-3cdcdfc68741" xmlns:ns3="6e109763-d4a4-4ee7-b904-ed60db3c0e00" targetNamespace="http://schemas.microsoft.com/office/2006/metadata/properties" ma:root="true" ma:fieldsID="15a082f3e1329c24ab1532e457e39dc4" ns2:_="" ns3:_="">
    <xsd:import namespace="24c0c854-d45d-42c7-8939-3cdcdfc68741"/>
    <xsd:import namespace="6e109763-d4a4-4ee7-b904-ed60db3c0e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0c854-d45d-42c7-8939-3cdcdfc687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09763-d4a4-4ee7-b904-ed60db3c0e0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CBDB89-FFE1-417D-96EF-B13D7FBE276F}">
  <ds:schemaRefs>
    <ds:schemaRef ds:uri="24c0c854-d45d-42c7-8939-3cdcdfc68741"/>
    <ds:schemaRef ds:uri="6e109763-d4a4-4ee7-b904-ed60db3c0e00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ADF36B-B35D-45A8-ACD2-E8FA848E68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D59046-942B-4F5B-9AA8-9D222D3BA7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c0c854-d45d-42c7-8939-3cdcdfc68741"/>
    <ds:schemaRef ds:uri="6e109763-d4a4-4ee7-b904-ed60db3c0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437</Words>
  <Application>Microsoft Office PowerPoint</Application>
  <PresentationFormat>Widescreen</PresentationFormat>
  <Paragraphs>79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Tahoma</vt:lpstr>
      <vt:lpstr>Wingdings</vt:lpstr>
      <vt:lpstr>Office Theme</vt:lpstr>
      <vt:lpstr>Financial Systems Modernization</vt:lpstr>
      <vt:lpstr>Agenda</vt:lpstr>
      <vt:lpstr>   Phase II – FAMIS Replatforming Project Status Update</vt:lpstr>
      <vt:lpstr>Asysco Status Update</vt:lpstr>
      <vt:lpstr>Current Status – Factory Exit</vt:lpstr>
      <vt:lpstr>Current Status – Factory Exit continued</vt:lpstr>
      <vt:lpstr>Test Status</vt:lpstr>
      <vt:lpstr>Summary  </vt:lpstr>
      <vt:lpstr>Additional Statement of Work</vt:lpstr>
      <vt:lpstr>Reporting Enhancements Project Update</vt:lpstr>
      <vt:lpstr>Decision on Next Steps</vt:lpstr>
      <vt:lpstr>Questions and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Maheshwari, Sameer A.</dc:creator>
  <cp:lastModifiedBy>Howard, Lallah</cp:lastModifiedBy>
  <cp:revision>45</cp:revision>
  <dcterms:created xsi:type="dcterms:W3CDTF">2020-07-21T23:03:21Z</dcterms:created>
  <dcterms:modified xsi:type="dcterms:W3CDTF">2020-12-15T20:06:19Z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0x0101007FA14BE2CCBBEF4AA1BDED2E94D4EC40</vt:lpwstr>
  </property>
</Properties>
</file>