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81" r:id="rId2"/>
    <p:sldId id="296" r:id="rId3"/>
    <p:sldId id="351" r:id="rId4"/>
    <p:sldId id="313" r:id="rId5"/>
    <p:sldId id="383" r:id="rId6"/>
    <p:sldId id="384" r:id="rId7"/>
    <p:sldId id="385" r:id="rId8"/>
    <p:sldId id="387" r:id="rId9"/>
    <p:sldId id="398" r:id="rId10"/>
    <p:sldId id="397" r:id="rId11"/>
    <p:sldId id="345" r:id="rId12"/>
    <p:sldId id="368" r:id="rId13"/>
    <p:sldId id="377" r:id="rId14"/>
    <p:sldId id="378" r:id="rId15"/>
    <p:sldId id="326" r:id="rId16"/>
    <p:sldId id="379" r:id="rId17"/>
    <p:sldId id="381" r:id="rId18"/>
    <p:sldId id="380" r:id="rId19"/>
    <p:sldId id="382" r:id="rId20"/>
    <p:sldId id="404" r:id="rId21"/>
    <p:sldId id="399" r:id="rId22"/>
    <p:sldId id="400" r:id="rId23"/>
    <p:sldId id="401" r:id="rId24"/>
    <p:sldId id="402" r:id="rId25"/>
    <p:sldId id="403" r:id="rId26"/>
    <p:sldId id="406" r:id="rId27"/>
    <p:sldId id="308" r:id="rId2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64" userDrawn="1">
          <p15:clr>
            <a:srgbClr val="A4A3A4"/>
          </p15:clr>
        </p15:guide>
        <p15:guide id="2" orient="horz" pos="3528" userDrawn="1">
          <p15:clr>
            <a:srgbClr val="A4A3A4"/>
          </p15:clr>
        </p15:guide>
        <p15:guide id="3" pos="3000" userDrawn="1">
          <p15:clr>
            <a:srgbClr val="A4A3A4"/>
          </p15:clr>
        </p15:guide>
        <p15:guide id="4" pos="4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e Bignall" initials="NB" lastIdx="2" clrIdx="0">
    <p:extLst>
      <p:ext uri="{19B8F6BF-5375-455C-9EA6-DF929625EA0E}">
        <p15:presenceInfo xmlns:p15="http://schemas.microsoft.com/office/powerpoint/2012/main" userId="S::n.bignall@asysco.com::642f7813-6b3a-413a-ae4c-f77f5339bc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BDAFC"/>
    <a:srgbClr val="2968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5" autoAdjust="0"/>
    <p:restoredTop sz="89212" autoAdjust="0"/>
  </p:normalViewPr>
  <p:slideViewPr>
    <p:cSldViewPr snapToGrid="0">
      <p:cViewPr varScale="1">
        <p:scale>
          <a:sx n="61" d="100"/>
          <a:sy n="61" d="100"/>
        </p:scale>
        <p:origin x="876" y="56"/>
      </p:cViewPr>
      <p:guideLst>
        <p:guide orient="horz" pos="2664"/>
        <p:guide orient="horz" pos="3528"/>
        <p:guide pos="3000"/>
        <p:guide pos="4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293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60CED19-AC10-41E0-AD26-1BD1C0FDBEC9}" type="datetimeFigureOut">
              <a:rPr lang="en-US" smtClean="0"/>
              <a:t>9/30/2020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B8DB13-2C8E-4517-B205-BE5DDF9860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517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33F6960-EA91-4EF0-A082-3797628EAEC4}" type="datetimeFigureOut">
              <a:rPr lang="en-US" smtClean="0"/>
              <a:t>9/30/2020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AC233C3-087E-4CD5-BD23-22E324E09C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15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33C3-087E-4CD5-BD23-22E324E09C0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020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33C3-087E-4CD5-BD23-22E324E09C0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89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33C3-087E-4CD5-BD23-22E324E09C0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29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33C3-087E-4CD5-BD23-22E324E09C0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005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33C3-087E-4CD5-BD23-22E324E09C0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23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320DD-F1B5-45E4-BB35-5CD24F2D6D9A}" type="slidenum">
              <a:rPr lang="it-CH" smtClean="0"/>
              <a:t>12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203842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320DD-F1B5-45E4-BB35-5CD24F2D6D9A}" type="slidenum">
              <a:rPr lang="it-CH" smtClean="0"/>
              <a:t>13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352421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320DD-F1B5-45E4-BB35-5CD24F2D6D9A}" type="slidenum">
              <a:rPr lang="it-CH" smtClean="0"/>
              <a:t>14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534367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-1" y="1136323"/>
            <a:ext cx="12192000" cy="856693"/>
          </a:xfrm>
        </p:spPr>
        <p:txBody>
          <a:bodyPr anchor="b">
            <a:normAutofit/>
          </a:bodyPr>
          <a:lstStyle>
            <a:lvl1pPr algn="ctr">
              <a:defRPr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enter 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00216"/>
            <a:ext cx="9144000" cy="492167"/>
          </a:xfrm>
        </p:spPr>
        <p:txBody>
          <a:bodyPr anchor="b"/>
          <a:lstStyle>
            <a:lvl1pPr marL="0" indent="0" algn="ctr">
              <a:buNone/>
              <a:defRPr sz="240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enter subtitle or delete if not needed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1054444" y="4511795"/>
            <a:ext cx="5181600" cy="436562"/>
          </a:xfrm>
        </p:spPr>
        <p:txBody>
          <a:bodyPr>
            <a:normAutofit/>
          </a:bodyPr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en-US" dirty="0"/>
              <a:t>Click to enter presenter name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1054100" y="4868424"/>
            <a:ext cx="5264150" cy="346075"/>
          </a:xfrm>
        </p:spPr>
        <p:txBody>
          <a:bodyPr>
            <a:normAutofit/>
          </a:bodyPr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en-US" dirty="0"/>
              <a:t>Click to enter presenter title</a:t>
            </a:r>
          </a:p>
        </p:txBody>
      </p:sp>
    </p:spTree>
    <p:extLst>
      <p:ext uri="{BB962C8B-B14F-4D97-AF65-F5344CB8AC3E}">
        <p14:creationId xmlns:p14="http://schemas.microsoft.com/office/powerpoint/2010/main" val="159873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580" y="118636"/>
            <a:ext cx="10515600" cy="919978"/>
          </a:xfr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Click to enter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4574" y="1583856"/>
            <a:ext cx="10967826" cy="3902543"/>
          </a:xfrm>
        </p:spPr>
        <p:txBody>
          <a:bodyPr>
            <a:normAutofit/>
          </a:bodyPr>
          <a:lstStyle>
            <a:lvl1pPr marL="228600" indent="-228600">
              <a:buSzPct val="100000"/>
              <a:buFont typeface="Arial" panose="020B0604020202020204" pitchFamily="34" charset="0"/>
              <a:buChar char="•"/>
              <a:defRPr sz="2400"/>
            </a:lvl1pPr>
            <a:lvl2pPr marL="685800" indent="-228600" algn="l">
              <a:buClrTx/>
              <a:buSzPct val="100000"/>
              <a:buFont typeface="Arial" panose="020B0604020202020204" pitchFamily="34" charset="0"/>
              <a:buChar char="–"/>
              <a:defRPr sz="2000"/>
            </a:lvl2pPr>
            <a:lvl3pPr marL="1143000" indent="-228600" algn="l">
              <a:buFont typeface="Courier New" panose="02070309020205020404" pitchFamily="49" charset="0"/>
              <a:buChar char="o"/>
              <a:defRPr sz="1800"/>
            </a:lvl3pPr>
            <a:lvl4pPr marL="1600200" indent="-228600" algn="l">
              <a:buFont typeface="Wingdings" panose="05000000000000000000" pitchFamily="2" charset="2"/>
              <a:buChar char="§"/>
              <a:defRPr sz="1600"/>
            </a:lvl4pPr>
            <a:lvl5pPr algn="l">
              <a:defRPr/>
            </a:lvl5pPr>
          </a:lstStyle>
          <a:p>
            <a:pPr lvl="0"/>
            <a:r>
              <a:rPr lang="en-US" dirty="0"/>
              <a:t>Click to 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41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619633"/>
            <a:ext cx="10515600" cy="954302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enter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8200" y="3642111"/>
            <a:ext cx="10515600" cy="443857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enter subtitle or delete if not needed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94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enter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14574" y="1576442"/>
            <a:ext cx="5181600" cy="3909958"/>
          </a:xfr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 panose="020B0604020202020204" pitchFamily="34" charset="0"/>
              <a:buChar char="•"/>
              <a:defRPr sz="2400" baseline="0"/>
            </a:lvl1pPr>
            <a:lvl2pPr marL="685800" indent="-228600">
              <a:buFont typeface="Arial" panose="020B0604020202020204" pitchFamily="34" charset="0"/>
              <a:buChar char="–"/>
              <a:defRPr sz="2000"/>
            </a:lvl2pPr>
            <a:lvl3pPr marL="1143000" indent="-228600">
              <a:buFont typeface="Courier New" panose="02070309020205020404" pitchFamily="49" charset="0"/>
              <a:buChar char="o"/>
              <a:defRPr sz="1800"/>
            </a:lvl3pPr>
            <a:lvl4pPr marL="1600200" indent="-228600">
              <a:buFont typeface="Wingdings" panose="05000000000000000000" pitchFamily="2" charset="2"/>
              <a:buChar char="§"/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403028" y="1576442"/>
            <a:ext cx="5181600" cy="3906839"/>
          </a:xfr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 panose="020B0604020202020204" pitchFamily="34" charset="0"/>
              <a:buChar char="•"/>
              <a:defRPr sz="2400" baseline="0"/>
            </a:lvl1pPr>
            <a:lvl2pPr marL="685800" indent="-228600">
              <a:buFont typeface="Arial" panose="020B0604020202020204" pitchFamily="34" charset="0"/>
              <a:buChar char="–"/>
              <a:defRPr sz="2000"/>
            </a:lvl2pPr>
            <a:lvl3pPr marL="1143000" indent="-228600">
              <a:buFont typeface="Courier New" panose="02070309020205020404" pitchFamily="49" charset="0"/>
              <a:buChar char="o"/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5698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14580" y="118636"/>
            <a:ext cx="10515600" cy="9199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enter 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11184" y="1579348"/>
            <a:ext cx="5157787" cy="486805"/>
          </a:xfrm>
          <a:solidFill>
            <a:srgbClr val="2968B2"/>
          </a:solidFill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enter title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609596" y="2152157"/>
            <a:ext cx="5181600" cy="3301292"/>
          </a:xfrm>
        </p:spPr>
        <p:txBody>
          <a:bodyPr/>
          <a:lstStyle>
            <a:lvl1pPr marL="228600" indent="-228600">
              <a:buClrTx/>
              <a:buSzPct val="100000"/>
              <a:buFont typeface="Arial" panose="020B0604020202020204" pitchFamily="34" charset="0"/>
              <a:buChar char="•"/>
              <a:defRPr/>
            </a:lvl1pPr>
            <a:lvl2pPr marL="685800" indent="-228600">
              <a:buFont typeface="Arial" panose="020B0604020202020204" pitchFamily="34" charset="0"/>
              <a:buChar char="–"/>
              <a:defRPr/>
            </a:lvl2pPr>
            <a:lvl3pPr marL="1143000" indent="-228600">
              <a:buFont typeface="Courier New" panose="02070309020205020404" pitchFamily="49" charset="0"/>
              <a:buChar char="o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</a:lstStyle>
          <a:p>
            <a:pPr lvl="0"/>
            <a:r>
              <a:rPr lang="en-US" dirty="0"/>
              <a:t>Click to 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94150" y="1579348"/>
            <a:ext cx="5183188" cy="486805"/>
          </a:xfrm>
          <a:solidFill>
            <a:srgbClr val="2968B2"/>
          </a:solidFill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enter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94150" y="2152157"/>
            <a:ext cx="5181600" cy="3301292"/>
          </a:xfrm>
        </p:spPr>
        <p:txBody>
          <a:bodyPr/>
          <a:lstStyle>
            <a:lvl1pPr marL="228600" indent="-228600">
              <a:buClrTx/>
              <a:buSzPct val="100000"/>
              <a:buFont typeface="Arial" panose="020B0604020202020204" pitchFamily="34" charset="0"/>
              <a:buChar char="•"/>
              <a:defRPr baseline="0"/>
            </a:lvl1pPr>
            <a:lvl2pPr marL="685800" indent="-228600">
              <a:buFont typeface="Arial" panose="020B0604020202020204" pitchFamily="34" charset="0"/>
              <a:buChar char="–"/>
              <a:defRPr/>
            </a:lvl2pPr>
            <a:lvl3pPr marL="1143000" indent="-228600">
              <a:buFont typeface="Courier New" panose="02070309020205020404" pitchFamily="49" charset="0"/>
              <a:buChar char="o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</a:lstStyle>
          <a:p>
            <a:pPr lvl="0"/>
            <a:r>
              <a:rPr lang="en-US" dirty="0"/>
              <a:t>Click to 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80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580" y="118636"/>
            <a:ext cx="10515600" cy="91997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enter slide title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34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no foot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580" y="118636"/>
            <a:ext cx="10515600" cy="91997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enter slide title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C67C75-4938-4102-99FA-60C3610CF6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36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302222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4580" y="118636"/>
            <a:ext cx="10515600" cy="9199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580" y="1567029"/>
            <a:ext cx="10967820" cy="393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8631" y="5992427"/>
            <a:ext cx="12192000" cy="4094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2C67C75-4938-4102-99FA-60C3610CF6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8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48" userDrawn="1">
          <p15:clr>
            <a:srgbClr val="F26B43"/>
          </p15:clr>
        </p15:guide>
        <p15:guide id="2" pos="384" userDrawn="1">
          <p15:clr>
            <a:srgbClr val="F26B43"/>
          </p15:clr>
        </p15:guide>
        <p15:guide id="3" pos="7296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768" userDrawn="1">
          <p15:clr>
            <a:srgbClr val="F26B43"/>
          </p15:clr>
        </p15:guide>
        <p15:guide id="6" pos="3840" userDrawn="1">
          <p15:clr>
            <a:srgbClr val="F26B43"/>
          </p15:clr>
        </p15:guide>
        <p15:guide id="7" orient="horz" pos="34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Financial Systems Modernization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2100216"/>
            <a:ext cx="9144000" cy="760550"/>
          </a:xfrm>
        </p:spPr>
        <p:txBody>
          <a:bodyPr>
            <a:noAutofit/>
          </a:bodyPr>
          <a:lstStyle/>
          <a:p>
            <a:r>
              <a:rPr lang="en-US" dirty="0"/>
              <a:t>Executive Sponsor Briefing </a:t>
            </a:r>
          </a:p>
          <a:p>
            <a:r>
              <a:rPr lang="en-US" dirty="0"/>
              <a:t>September 28, 2020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Mark Schulz 	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Deputy CIO</a:t>
            </a:r>
          </a:p>
        </p:txBody>
      </p:sp>
    </p:spTree>
    <p:extLst>
      <p:ext uri="{BB962C8B-B14F-4D97-AF65-F5344CB8AC3E}">
        <p14:creationId xmlns:p14="http://schemas.microsoft.com/office/powerpoint/2010/main" val="140977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AFR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Procurement discussions started this fall</a:t>
            </a:r>
          </a:p>
          <a:p>
            <a:r>
              <a:rPr lang="en-US" dirty="0"/>
              <a:t>Vendor demonstrations to be held in spring 2021</a:t>
            </a:r>
          </a:p>
          <a:p>
            <a:r>
              <a:rPr lang="en-US" dirty="0"/>
              <a:t>Accenture observations </a:t>
            </a:r>
          </a:p>
          <a:p>
            <a:pPr lvl="1"/>
            <a:r>
              <a:rPr lang="en-US" dirty="0"/>
              <a:t>Complex Coordination</a:t>
            </a:r>
          </a:p>
          <a:p>
            <a:pPr lvl="1"/>
            <a:r>
              <a:rPr lang="en-US" dirty="0"/>
              <a:t>Significant Manual Analysis</a:t>
            </a:r>
          </a:p>
          <a:p>
            <a:pPr lvl="1"/>
            <a:r>
              <a:rPr lang="en-US" dirty="0"/>
              <a:t>Limited Automation Capabilities</a:t>
            </a:r>
          </a:p>
          <a:p>
            <a:pPr lvl="1"/>
            <a:r>
              <a:rPr lang="en-US" dirty="0"/>
              <a:t>Unrealized Strategic Potential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52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Asysco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45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Factory Exit Status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Since meeting in August there has been significant progress across numerous workstreams</a:t>
            </a:r>
          </a:p>
          <a:p>
            <a:r>
              <a:rPr lang="en-US"/>
              <a:t>Eight test bundles received to date </a:t>
            </a:r>
          </a:p>
          <a:p>
            <a:pPr lvl="1"/>
            <a:r>
              <a:rPr lang="en-US"/>
              <a:t>Combination of Online Screens and Batch Processes  </a:t>
            </a:r>
          </a:p>
          <a:p>
            <a:r>
              <a:rPr lang="en-US"/>
              <a:t>Delivery of Data Model 2.0 and acceptance documentation is on schedule </a:t>
            </a:r>
          </a:p>
          <a:p>
            <a:r>
              <a:rPr lang="en-US"/>
              <a:t>Development work on Entire System Server (ESS) and Shadow Server is complete</a:t>
            </a:r>
          </a:p>
          <a:p>
            <a:pPr lvl="1"/>
            <a:r>
              <a:rPr lang="en-US"/>
              <a:t>Testing continues and will be delivered in October</a:t>
            </a:r>
          </a:p>
          <a:p>
            <a:endParaRPr lang="en-US"/>
          </a:p>
          <a:p>
            <a:endParaRPr lang="en-US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78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Testing Status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493B38-29B3-41DF-B51E-B8CBA0FAA739}"/>
              </a:ext>
            </a:extLst>
          </p:cNvPr>
          <p:cNvSpPr txBox="1"/>
          <p:nvPr/>
        </p:nvSpPr>
        <p:spPr>
          <a:xfrm>
            <a:off x="8878528" y="2401842"/>
            <a:ext cx="282431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Only Test Bundle 1 has been analyzed and updated for acceptable differences</a:t>
            </a:r>
          </a:p>
        </p:txBody>
      </p:sp>
      <p:graphicFrame>
        <p:nvGraphicFramePr>
          <p:cNvPr id="8" name="Table 7" title="Testing status data">
            <a:extLst>
              <a:ext uri="{FF2B5EF4-FFF2-40B4-BE49-F238E27FC236}">
                <a16:creationId xmlns:a16="http://schemas.microsoft.com/office/drawing/2014/main" id="{2B27FF75-24E1-4679-9A73-CE69F2B439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089440"/>
              </p:ext>
            </p:extLst>
          </p:nvPr>
        </p:nvGraphicFramePr>
        <p:xfrm>
          <a:off x="635526" y="1616669"/>
          <a:ext cx="7886699" cy="3685970"/>
        </p:xfrm>
        <a:graphic>
          <a:graphicData uri="http://schemas.openxmlformats.org/drawingml/2006/table">
            <a:tbl>
              <a:tblPr/>
              <a:tblGrid>
                <a:gridCol w="2094091">
                  <a:extLst>
                    <a:ext uri="{9D8B030D-6E8A-4147-A177-3AD203B41FA5}">
                      <a16:colId xmlns:a16="http://schemas.microsoft.com/office/drawing/2014/main" val="1840095400"/>
                    </a:ext>
                  </a:extLst>
                </a:gridCol>
                <a:gridCol w="2161284">
                  <a:extLst>
                    <a:ext uri="{9D8B030D-6E8A-4147-A177-3AD203B41FA5}">
                      <a16:colId xmlns:a16="http://schemas.microsoft.com/office/drawing/2014/main" val="1662675503"/>
                    </a:ext>
                  </a:extLst>
                </a:gridCol>
                <a:gridCol w="807842">
                  <a:extLst>
                    <a:ext uri="{9D8B030D-6E8A-4147-A177-3AD203B41FA5}">
                      <a16:colId xmlns:a16="http://schemas.microsoft.com/office/drawing/2014/main" val="463163267"/>
                    </a:ext>
                  </a:extLst>
                </a:gridCol>
                <a:gridCol w="1079811">
                  <a:extLst>
                    <a:ext uri="{9D8B030D-6E8A-4147-A177-3AD203B41FA5}">
                      <a16:colId xmlns:a16="http://schemas.microsoft.com/office/drawing/2014/main" val="1311051800"/>
                    </a:ext>
                  </a:extLst>
                </a:gridCol>
                <a:gridCol w="663860">
                  <a:extLst>
                    <a:ext uri="{9D8B030D-6E8A-4147-A177-3AD203B41FA5}">
                      <a16:colId xmlns:a16="http://schemas.microsoft.com/office/drawing/2014/main" val="3826300444"/>
                    </a:ext>
                  </a:extLst>
                </a:gridCol>
                <a:gridCol w="1079811">
                  <a:extLst>
                    <a:ext uri="{9D8B030D-6E8A-4147-A177-3AD203B41FA5}">
                      <a16:colId xmlns:a16="http://schemas.microsoft.com/office/drawing/2014/main" val="95036746"/>
                    </a:ext>
                  </a:extLst>
                </a:gridCol>
              </a:tblGrid>
              <a:tr h="420047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 Screens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Tests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 %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Fail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Fail %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113067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 Bundle 1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99.90%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0.10%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189501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 Bundle 2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1936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1651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818548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 Bundle 4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1208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004880"/>
                  </a:ext>
                </a:extLst>
              </a:tr>
              <a:tr h="74564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2752413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Batch Processes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Tests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 %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Fail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Fail %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35690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 Bundle 3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291978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 Bundle 5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88.20%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11.80%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47" marR="8447" marT="84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909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089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Code remediation from TAMUS has been exceptional</a:t>
            </a:r>
          </a:p>
          <a:p>
            <a:r>
              <a:rPr lang="en-US"/>
              <a:t>Test strategy, planning and execution focused on the next major phase - System Integration Testing</a:t>
            </a:r>
          </a:p>
          <a:p>
            <a:r>
              <a:rPr lang="en-US"/>
              <a:t>Control-M is a concern at this time; no other major issues or concerns</a:t>
            </a:r>
          </a:p>
          <a:p>
            <a:r>
              <a:rPr lang="en-US"/>
              <a:t>Progress in Factory Exit continues to be strong with productive collaboration across teams </a:t>
            </a:r>
          </a:p>
          <a:p>
            <a:r>
              <a:rPr lang="en-US"/>
              <a:t>Project continues to track well </a:t>
            </a:r>
          </a:p>
          <a:p>
            <a:endParaRPr lang="en-US"/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21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Enhancements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30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Workday Reporting Implementations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Prism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3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Project finished on time and under budget</a:t>
            </a:r>
          </a:p>
          <a:p>
            <a:r>
              <a:rPr lang="en-US" sz="2200" dirty="0"/>
              <a:t>Pre-Payroll Dashboard is live</a:t>
            </a:r>
          </a:p>
          <a:p>
            <a:r>
              <a:rPr lang="en-US" sz="2200" dirty="0"/>
              <a:t>Event Analysis Dashboard is live</a:t>
            </a:r>
          </a:p>
          <a:p>
            <a:r>
              <a:rPr lang="en-US" sz="2200" dirty="0"/>
              <a:t>Successfully completed four training webinars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People Analytics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394150" y="2152156"/>
            <a:ext cx="5181600" cy="356284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First phase of the project is finished</a:t>
            </a:r>
          </a:p>
          <a:p>
            <a:r>
              <a:rPr lang="en-US" dirty="0"/>
              <a:t>Waiting to deploy until Workday releases additional features, currently in expanded pilot</a:t>
            </a:r>
          </a:p>
          <a:p>
            <a:r>
              <a:rPr lang="en-US" dirty="0"/>
              <a:t>Continued collaboration efforts with Workday</a:t>
            </a:r>
          </a:p>
          <a:p>
            <a:r>
              <a:rPr lang="en-US" dirty="0"/>
              <a:t>Workday Product asked to be in our pilot group</a:t>
            </a:r>
          </a:p>
          <a:p>
            <a:r>
              <a:rPr lang="en-US" dirty="0"/>
              <a:t>TAMUS influencing People Analytics development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18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Analysis Dashboard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837" y="1768686"/>
            <a:ext cx="6819582" cy="422374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337897" y="2395157"/>
            <a:ext cx="4024009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Monitor process volume by Worker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Review overall completion times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Analyze where processes slow down or get reworked</a:t>
            </a:r>
          </a:p>
        </p:txBody>
      </p:sp>
    </p:spTree>
    <p:extLst>
      <p:ext uri="{BB962C8B-B14F-4D97-AF65-F5344CB8AC3E}">
        <p14:creationId xmlns:p14="http://schemas.microsoft.com/office/powerpoint/2010/main" val="75269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Pre-Payroll Dashboard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18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4294967295"/>
          </p:nvPr>
        </p:nvSpPr>
        <p:spPr>
          <a:xfrm>
            <a:off x="1050586" y="2324136"/>
            <a:ext cx="4131013" cy="238276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000" dirty="0"/>
              <a:t>We stopped several overpayments by using the Terminations </a:t>
            </a:r>
            <a:r>
              <a:rPr lang="en-US" sz="2000" dirty="0" err="1"/>
              <a:t>worklet</a:t>
            </a:r>
            <a:r>
              <a:rPr lang="en-US" sz="2000" dirty="0"/>
              <a:t>. This directly saves us money since the employee doesn’t always return overpayments.</a:t>
            </a:r>
          </a:p>
          <a:p>
            <a:pPr marL="0" indent="0" algn="r">
              <a:buNone/>
            </a:pPr>
            <a:r>
              <a:rPr lang="en-US" sz="2000" dirty="0"/>
              <a:t>-Engineering Payroll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8110" y="1498571"/>
            <a:ext cx="6141176" cy="503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06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Analytics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19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3478" y="1469385"/>
            <a:ext cx="6234255" cy="506240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00391" y="2295728"/>
            <a:ext cx="45622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“The </a:t>
            </a:r>
            <a:r>
              <a:rPr lang="en-US" sz="2000" dirty="0"/>
              <a:t>goal is to turn data into information, information into insight and insight into a strategic action plan”</a:t>
            </a:r>
          </a:p>
          <a:p>
            <a:pPr algn="r"/>
            <a:r>
              <a:rPr lang="en-US" sz="2000" dirty="0"/>
              <a:t>- Dr. Giles, Texas A&amp;M Commerce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84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Phase II – FAMIS </a:t>
            </a:r>
            <a:r>
              <a:rPr lang="en-US" dirty="0" err="1"/>
              <a:t>Replatforming</a:t>
            </a:r>
            <a:r>
              <a:rPr lang="en-US" dirty="0"/>
              <a:t> Project status update</a:t>
            </a:r>
          </a:p>
          <a:p>
            <a:pPr lvl="1"/>
            <a:r>
              <a:rPr lang="en-US" dirty="0" err="1"/>
              <a:t>Workstream</a:t>
            </a:r>
            <a:r>
              <a:rPr lang="en-US" dirty="0"/>
              <a:t> highlights</a:t>
            </a:r>
          </a:p>
          <a:p>
            <a:pPr lvl="1"/>
            <a:r>
              <a:rPr lang="en-US" dirty="0"/>
              <a:t>Testing update</a:t>
            </a:r>
          </a:p>
          <a:p>
            <a:pPr lvl="1"/>
            <a:r>
              <a:rPr lang="en-US" dirty="0"/>
              <a:t>Upcoming milestones</a:t>
            </a:r>
          </a:p>
          <a:p>
            <a:r>
              <a:rPr lang="en-US" dirty="0"/>
              <a:t>Phase III update</a:t>
            </a:r>
          </a:p>
          <a:p>
            <a:pPr lvl="1"/>
            <a:r>
              <a:rPr lang="en-US" dirty="0"/>
              <a:t>AFR discovery</a:t>
            </a:r>
          </a:p>
          <a:p>
            <a:r>
              <a:rPr lang="en-US" dirty="0" err="1"/>
              <a:t>Asysco</a:t>
            </a:r>
            <a:r>
              <a:rPr lang="en-US" dirty="0"/>
              <a:t> update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Reporting Enhancements Project update</a:t>
            </a:r>
          </a:p>
          <a:p>
            <a:pPr lvl="1"/>
            <a:r>
              <a:rPr lang="en-US" dirty="0"/>
              <a:t>Prism update</a:t>
            </a:r>
          </a:p>
          <a:p>
            <a:pPr lvl="1"/>
            <a:r>
              <a:rPr lang="en-US" dirty="0"/>
              <a:t>People Analytics update</a:t>
            </a:r>
          </a:p>
          <a:p>
            <a:pPr lvl="1"/>
            <a:r>
              <a:rPr lang="en-US" dirty="0"/>
              <a:t>Reporting assessment summary</a:t>
            </a:r>
          </a:p>
          <a:p>
            <a:pPr>
              <a:spcBef>
                <a:spcPts val="1200"/>
              </a:spcBef>
            </a:pPr>
            <a:r>
              <a:rPr lang="en-US" dirty="0"/>
              <a:t>Questions and roundtable discussion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  <a:p>
            <a:pPr marL="457200" lvl="1" indent="0">
              <a:spcBef>
                <a:spcPts val="1200"/>
              </a:spcBef>
              <a:buNone/>
            </a:pPr>
            <a:endParaRPr lang="en-US" dirty="0"/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0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2093844"/>
            <a:ext cx="10515600" cy="1663148"/>
          </a:xfrm>
        </p:spPr>
        <p:txBody>
          <a:bodyPr>
            <a:normAutofit/>
          </a:bodyPr>
          <a:lstStyle/>
          <a:p>
            <a:r>
              <a:rPr lang="en-US" dirty="0"/>
              <a:t>Accenture Reporting</a:t>
            </a:r>
            <a:br>
              <a:rPr lang="en-US" dirty="0"/>
            </a:br>
            <a:r>
              <a:rPr lang="en-US" dirty="0"/>
              <a:t> Assessment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Reporting Assessment Summary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asked Accenture to conduct a comprehensive review of enterprise reporting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Analyze the current state - assess capacity, maturity, capability  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Recommendations for future state - technologically and organizationally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What needs to change to meet near and future needs?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The analysis was segmented into 10 areas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4294967295"/>
          </p:nvPr>
        </p:nvSpPr>
        <p:spPr>
          <a:xfrm>
            <a:off x="7010400" y="2152650"/>
            <a:ext cx="5181600" cy="3300413"/>
          </a:xfrm>
        </p:spPr>
        <p:txBody>
          <a:bodyPr/>
          <a:lstStyle/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90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Stakeholder Meetings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sz="half" idx="13"/>
          </p:nvPr>
        </p:nvSpPr>
        <p:spPr>
          <a:xfrm>
            <a:off x="609596" y="1528948"/>
            <a:ext cx="5181600" cy="4061971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/>
              <a:t>24 stakeholder meetings held</a:t>
            </a:r>
          </a:p>
          <a:p>
            <a:r>
              <a:rPr lang="en-US" sz="2800" dirty="0"/>
              <a:t>10 OIT staff members</a:t>
            </a:r>
          </a:p>
          <a:p>
            <a:r>
              <a:rPr lang="en-US" sz="2800" dirty="0"/>
              <a:t>40+ stakeholders</a:t>
            </a:r>
          </a:p>
          <a:p>
            <a:pPr lvl="1"/>
            <a:r>
              <a:rPr lang="en-US" sz="2400" dirty="0"/>
              <a:t>Research Administrators </a:t>
            </a:r>
          </a:p>
          <a:p>
            <a:pPr lvl="1"/>
            <a:r>
              <a:rPr lang="en-US" sz="2400" dirty="0"/>
              <a:t>Department Administrators </a:t>
            </a:r>
          </a:p>
          <a:p>
            <a:pPr lvl="1"/>
            <a:r>
              <a:rPr lang="en-US" sz="2400" dirty="0"/>
              <a:t>Budget and Finance Administrators</a:t>
            </a:r>
          </a:p>
          <a:p>
            <a:pPr lvl="1"/>
            <a:r>
              <a:rPr lang="en-US" sz="2400" dirty="0"/>
              <a:t>CFOs</a:t>
            </a:r>
          </a:p>
          <a:p>
            <a:pPr lvl="1"/>
            <a:r>
              <a:rPr lang="en-US" sz="2400" dirty="0"/>
              <a:t>CIOs</a:t>
            </a:r>
          </a:p>
          <a:p>
            <a:pPr lvl="1"/>
            <a:r>
              <a:rPr lang="en-US" sz="2400" dirty="0"/>
              <a:t>Comptrollers</a:t>
            </a:r>
          </a:p>
          <a:p>
            <a:pPr lvl="1"/>
            <a:r>
              <a:rPr lang="en-US" sz="2400" dirty="0"/>
              <a:t>HROs</a:t>
            </a:r>
          </a:p>
          <a:p>
            <a:pPr lvl="1"/>
            <a:r>
              <a:rPr lang="en-US" sz="2400" dirty="0"/>
              <a:t>Dean of Faculty</a:t>
            </a:r>
          </a:p>
          <a:p>
            <a:pPr lvl="1"/>
            <a:r>
              <a:rPr lang="en-US" sz="2400" dirty="0"/>
              <a:t>Academic Analysts</a:t>
            </a:r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41" y="1528948"/>
            <a:ext cx="5354563" cy="413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28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Technical Analysis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/>
              <a:t>Evaluation of the current reporting technology configuration (</a:t>
            </a:r>
            <a:r>
              <a:rPr lang="en-US" dirty="0" err="1"/>
              <a:t>BusinessObjects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Assessment of the approach to building the entire reporting environment</a:t>
            </a:r>
          </a:p>
          <a:p>
            <a:pPr lvl="0"/>
            <a:r>
              <a:rPr lang="en-US" dirty="0"/>
              <a:t>Consideration and discussion of alternate approaches and technologies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7892" y="2143909"/>
            <a:ext cx="4511872" cy="2185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37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Functional Analysis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How are needs of different data consumer types being met?</a:t>
            </a:r>
          </a:p>
          <a:p>
            <a:r>
              <a:rPr lang="en-US" dirty="0"/>
              <a:t>What are the short and long term opportunities?</a:t>
            </a:r>
          </a:p>
          <a:p>
            <a:r>
              <a:rPr lang="en-US" dirty="0"/>
              <a:t>What is working well?</a:t>
            </a:r>
          </a:p>
          <a:p>
            <a:r>
              <a:rPr lang="en-US" dirty="0"/>
              <a:t>What are the gaps?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FA55F7C-082F-4FA1-8A82-24A46530FB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4180" y="1579139"/>
            <a:ext cx="4907245" cy="373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1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Early Takeaways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More data and report curation is needed</a:t>
            </a:r>
          </a:p>
          <a:p>
            <a:pPr lvl="1"/>
            <a:r>
              <a:rPr lang="en-US"/>
              <a:t>Many need more prepared reports</a:t>
            </a:r>
          </a:p>
          <a:p>
            <a:pPr lvl="1"/>
            <a:r>
              <a:rPr lang="en-US"/>
              <a:t>Some need more access to raw data</a:t>
            </a:r>
          </a:p>
          <a:p>
            <a:pPr lvl="0"/>
            <a:r>
              <a:rPr lang="en-US"/>
              <a:t>Data definitions and data governance are needed to become a more strategic organization</a:t>
            </a:r>
          </a:p>
          <a:p>
            <a:pPr lvl="0"/>
            <a:r>
              <a:rPr lang="en-US"/>
              <a:t>Organization and technology changes are required to meet the needs of the stakeholders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15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October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Accenture will present executive summary</a:t>
            </a:r>
          </a:p>
          <a:p>
            <a:r>
              <a:rPr lang="en-US" sz="3200" dirty="0"/>
              <a:t>TAMUS Office of IT will prepare a white paper with a recap of the assessment</a:t>
            </a:r>
          </a:p>
          <a:p>
            <a:r>
              <a:rPr lang="en-US" sz="3200" dirty="0"/>
              <a:t>Discussion of prioritization, roadmap, and potential projects</a:t>
            </a:r>
          </a:p>
          <a:p>
            <a:r>
              <a:rPr lang="en-US" sz="3200" dirty="0"/>
              <a:t>Budget discussion</a:t>
            </a:r>
          </a:p>
          <a:p>
            <a:r>
              <a:rPr lang="en-US" sz="3200" dirty="0"/>
              <a:t>Discussion of required partner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08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678780"/>
            <a:ext cx="10515600" cy="2386013"/>
          </a:xfrm>
        </p:spPr>
        <p:txBody>
          <a:bodyPr anchor="ctr">
            <a:normAutofit/>
          </a:bodyPr>
          <a:lstStyle/>
          <a:p>
            <a:r>
              <a:rPr lang="en-US" dirty="0"/>
              <a:t>Questions </a:t>
            </a:r>
            <a:br>
              <a:rPr lang="en-US" dirty="0"/>
            </a:br>
            <a:r>
              <a:rPr lang="en-US" dirty="0"/>
              <a:t>and</a:t>
            </a:r>
            <a:br>
              <a:rPr lang="en-US" dirty="0"/>
            </a:br>
            <a:r>
              <a:rPr lang="en-US" dirty="0"/>
              <a:t>Roundtable Discussion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2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Phase II – FAMIS </a:t>
            </a:r>
            <a:r>
              <a:rPr lang="en-US" dirty="0" err="1"/>
              <a:t>Replatforming</a:t>
            </a:r>
            <a:r>
              <a:rPr lang="en-US" dirty="0"/>
              <a:t> Project Status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07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II Timeline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605877"/>
              </p:ext>
            </p:extLst>
          </p:nvPr>
        </p:nvGraphicFramePr>
        <p:xfrm>
          <a:off x="676358" y="1403603"/>
          <a:ext cx="10839284" cy="4274291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603241">
                  <a:extLst>
                    <a:ext uri="{9D8B030D-6E8A-4147-A177-3AD203B41FA5}">
                      <a16:colId xmlns:a16="http://schemas.microsoft.com/office/drawing/2014/main" val="76278284"/>
                    </a:ext>
                  </a:extLst>
                </a:gridCol>
                <a:gridCol w="8236043">
                  <a:extLst>
                    <a:ext uri="{9D8B030D-6E8A-4147-A177-3AD203B41FA5}">
                      <a16:colId xmlns:a16="http://schemas.microsoft.com/office/drawing/2014/main" val="290572955"/>
                    </a:ext>
                  </a:extLst>
                </a:gridCol>
              </a:tblGrid>
              <a:tr h="610613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/>
                        <a:t>February 2020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Kick-off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1463961"/>
                  </a:ext>
                </a:extLst>
              </a:tr>
              <a:tr h="610613"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June 2020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All FAMIS code converted to new</a:t>
                      </a:r>
                      <a:r>
                        <a:rPr lang="en-US" sz="2400" baseline="0" dirty="0"/>
                        <a:t> programming language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4886770"/>
                  </a:ext>
                </a:extLst>
              </a:tr>
              <a:tr h="610613"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October</a:t>
                      </a:r>
                      <a:r>
                        <a:rPr lang="en-US" sz="2400" baseline="0" dirty="0"/>
                        <a:t> 2020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Final data</a:t>
                      </a:r>
                      <a:r>
                        <a:rPr lang="en-US" sz="2400" baseline="0" dirty="0"/>
                        <a:t> conversion model tested and complete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15398039"/>
                  </a:ext>
                </a:extLst>
              </a:tr>
              <a:tr h="610613"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December 2020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All</a:t>
                      </a:r>
                      <a:r>
                        <a:rPr lang="en-US" sz="2400" baseline="0" dirty="0"/>
                        <a:t> factory testing complete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8588571"/>
                  </a:ext>
                </a:extLst>
              </a:tr>
              <a:tr h="610613"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June 2021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System integration testing finishes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2221879"/>
                  </a:ext>
                </a:extLst>
              </a:tr>
              <a:tr h="610613"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December 2021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User Acceptance testing finishes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595380"/>
                  </a:ext>
                </a:extLst>
              </a:tr>
              <a:tr h="610613"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February 2022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Replatformed FAMIS available for use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321566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11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Workstream</a:t>
            </a:r>
            <a:r>
              <a:rPr lang="en-US" dirty="0"/>
              <a:t> Highlights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14574" y="1576442"/>
            <a:ext cx="9524942" cy="390995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BMC Control-M installation and implementation in progress</a:t>
            </a:r>
          </a:p>
          <a:p>
            <a:pPr lvl="1"/>
            <a:r>
              <a:rPr lang="en-US" dirty="0"/>
              <a:t>Installation complete on Development and in process on Production</a:t>
            </a:r>
          </a:p>
          <a:p>
            <a:pPr lvl="1"/>
            <a:r>
              <a:rPr lang="en-US" dirty="0"/>
              <a:t>Plan for changeover to full usage set</a:t>
            </a:r>
          </a:p>
          <a:p>
            <a:pPr lvl="1"/>
            <a:r>
              <a:rPr lang="en-US" dirty="0"/>
              <a:t>Installed and available for system integration testing in January</a:t>
            </a:r>
          </a:p>
          <a:p>
            <a:pPr>
              <a:spcBef>
                <a:spcPts val="1200"/>
              </a:spcBef>
            </a:pPr>
            <a:r>
              <a:rPr lang="en-US" dirty="0"/>
              <a:t>Database design and data conversion</a:t>
            </a:r>
          </a:p>
          <a:p>
            <a:pPr lvl="1"/>
            <a:r>
              <a:rPr lang="en-US" dirty="0"/>
              <a:t>Second version of database is complete and in use</a:t>
            </a:r>
          </a:p>
          <a:p>
            <a:pPr lvl="1"/>
            <a:r>
              <a:rPr lang="en-US" dirty="0"/>
              <a:t>Additional program changes identified</a:t>
            </a:r>
          </a:p>
          <a:p>
            <a:pPr>
              <a:spcBef>
                <a:spcPts val="1200"/>
              </a:spcBef>
            </a:pPr>
            <a:r>
              <a:rPr lang="en-US" dirty="0"/>
              <a:t>Canopy framework nearing completion</a:t>
            </a:r>
          </a:p>
          <a:p>
            <a:pPr lvl="1"/>
            <a:r>
              <a:rPr lang="en-US" dirty="0"/>
              <a:t>Technical smoke testing complete and Shadow replacement delivered</a:t>
            </a:r>
          </a:p>
          <a:p>
            <a:pPr lvl="1"/>
            <a:r>
              <a:rPr lang="en-US" dirty="0"/>
              <a:t>Initial business process testing has been recorded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62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Workstream Highlights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Managed File Transfer RFP  </a:t>
            </a:r>
          </a:p>
          <a:p>
            <a:pPr lvl="1"/>
            <a:r>
              <a:rPr lang="en-US" dirty="0" err="1"/>
              <a:t>GoAnywhere</a:t>
            </a:r>
            <a:r>
              <a:rPr lang="en-US" dirty="0"/>
              <a:t> from </a:t>
            </a:r>
            <a:r>
              <a:rPr lang="en-US" dirty="0" err="1"/>
              <a:t>HelpSystems</a:t>
            </a:r>
            <a:r>
              <a:rPr lang="en-US" dirty="0"/>
              <a:t> selected</a:t>
            </a:r>
          </a:p>
          <a:p>
            <a:pPr lvl="1"/>
            <a:r>
              <a:rPr lang="en-US" dirty="0"/>
              <a:t>Proof of Concept preparations complete</a:t>
            </a:r>
          </a:p>
          <a:p>
            <a:pPr>
              <a:spcBef>
                <a:spcPts val="1200"/>
              </a:spcBef>
            </a:pPr>
            <a:r>
              <a:rPr lang="en-US" dirty="0"/>
              <a:t>Implementing </a:t>
            </a:r>
            <a:r>
              <a:rPr lang="en-US" dirty="0" err="1"/>
              <a:t>TeamDynamix</a:t>
            </a:r>
            <a:r>
              <a:rPr lang="en-US" dirty="0"/>
              <a:t> to improve customer service delivery</a:t>
            </a:r>
          </a:p>
          <a:p>
            <a:pPr lvl="1"/>
            <a:r>
              <a:rPr lang="en-US" dirty="0"/>
              <a:t>Office of IT service management tool to track</a:t>
            </a:r>
          </a:p>
          <a:p>
            <a:pPr lvl="2"/>
            <a:r>
              <a:rPr lang="en-US" dirty="0"/>
              <a:t>Requests for new items</a:t>
            </a:r>
          </a:p>
          <a:p>
            <a:pPr lvl="2"/>
            <a:r>
              <a:rPr lang="en-US" dirty="0"/>
              <a:t>Reports of something not working</a:t>
            </a:r>
          </a:p>
          <a:p>
            <a:pPr lvl="2"/>
            <a:r>
              <a:rPr lang="en-US" dirty="0"/>
              <a:t>Pattern of failures</a:t>
            </a:r>
          </a:p>
          <a:p>
            <a:pPr lvl="2"/>
            <a:r>
              <a:rPr lang="en-US" dirty="0"/>
              <a:t>New project requests</a:t>
            </a:r>
          </a:p>
          <a:p>
            <a:pPr lvl="2"/>
            <a:r>
              <a:rPr lang="en-US" dirty="0"/>
              <a:t>On-going projects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07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Testing Workstream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phase - Factory Certification – a “smoke” test - </a:t>
            </a:r>
            <a:r>
              <a:rPr lang="en-US" b="1" dirty="0">
                <a:solidFill>
                  <a:schemeClr val="accent6"/>
                </a:solidFill>
              </a:rPr>
              <a:t>Complete</a:t>
            </a:r>
          </a:p>
          <a:p>
            <a:pPr>
              <a:spcBef>
                <a:spcPts val="1200"/>
              </a:spcBef>
            </a:pPr>
            <a:r>
              <a:rPr lang="en-US" dirty="0"/>
              <a:t>Second phase - Factory Exit</a:t>
            </a:r>
          </a:p>
          <a:p>
            <a:pPr lvl="1"/>
            <a:r>
              <a:rPr lang="en-US" sz="1800" dirty="0"/>
              <a:t>On track for December 2020 completion</a:t>
            </a:r>
            <a:endParaRPr lang="en-US" sz="1800" dirty="0">
              <a:solidFill>
                <a:schemeClr val="accent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sz="1800" dirty="0"/>
              <a:t>Verify mainframe conversion is successful</a:t>
            </a:r>
          </a:p>
          <a:p>
            <a:pPr lvl="1"/>
            <a:r>
              <a:rPr lang="en-US" sz="1800" dirty="0"/>
              <a:t>Eight test recording bundles with over 200 test cases of increasing complexity</a:t>
            </a:r>
          </a:p>
          <a:p>
            <a:pPr lvl="1"/>
            <a:r>
              <a:rPr lang="en-US" sz="1800" dirty="0"/>
              <a:t>Test execution happening with weekly improvements from root cause analysis</a:t>
            </a:r>
          </a:p>
          <a:p>
            <a:pPr lvl="1"/>
            <a:r>
              <a:rPr lang="en-US" sz="1800" dirty="0"/>
              <a:t>Smoke testing for critical integrations like Canopy, </a:t>
            </a:r>
            <a:r>
              <a:rPr lang="en-US" sz="1800" dirty="0" smtClean="0"/>
              <a:t>Control-M </a:t>
            </a:r>
            <a:r>
              <a:rPr lang="en-US" sz="1800" dirty="0"/>
              <a:t>and SQL gateway</a:t>
            </a:r>
          </a:p>
          <a:p>
            <a:pPr>
              <a:spcBef>
                <a:spcPts val="1200"/>
              </a:spcBef>
            </a:pPr>
            <a:r>
              <a:rPr lang="en-US" dirty="0"/>
              <a:t>Third phase - System Integration Testing</a:t>
            </a:r>
          </a:p>
          <a:p>
            <a:pPr lvl="1"/>
            <a:r>
              <a:rPr lang="en-US" sz="1800" dirty="0"/>
              <a:t>Planned to begin January 2021 and complete June 2021</a:t>
            </a:r>
          </a:p>
          <a:p>
            <a:pPr lvl="1"/>
            <a:r>
              <a:rPr lang="en-US" sz="1800" dirty="0"/>
              <a:t>Will include testing of each type of integration to ensure communication between systems</a:t>
            </a:r>
          </a:p>
          <a:p>
            <a:pPr lvl="1"/>
            <a:r>
              <a:rPr lang="en-US" sz="1800" dirty="0"/>
              <a:t>Will cross-reference and verify identified key business processes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0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Upcoming Milestones – Factory Exit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Completion of Canopy development and incorporation with smoke testing</a:t>
            </a:r>
          </a:p>
          <a:p>
            <a:r>
              <a:rPr lang="en-US" dirty="0"/>
              <a:t>Laserfiche and printing integration</a:t>
            </a:r>
          </a:p>
          <a:p>
            <a:r>
              <a:rPr lang="en-US" dirty="0"/>
              <a:t>Scheduling (Control-M) testing and integration</a:t>
            </a:r>
          </a:p>
          <a:p>
            <a:r>
              <a:rPr lang="en-US" dirty="0"/>
              <a:t>Automation of data conversion (text files)</a:t>
            </a:r>
          </a:p>
          <a:p>
            <a:r>
              <a:rPr lang="en-US" dirty="0"/>
              <a:t>Maestro integration technology</a:t>
            </a:r>
          </a:p>
          <a:p>
            <a:r>
              <a:rPr lang="en-US" dirty="0"/>
              <a:t>New Authentication (sign on) method</a:t>
            </a:r>
          </a:p>
          <a:p>
            <a:pPr lvl="1"/>
            <a:r>
              <a:rPr lang="en-US" dirty="0" err="1"/>
              <a:t>Okta</a:t>
            </a:r>
            <a:r>
              <a:rPr lang="en-US" dirty="0"/>
              <a:t> project has started with a 12 week timeframe </a:t>
            </a:r>
            <a:endParaRPr lang="en-US" dirty="0">
              <a:solidFill>
                <a:schemeClr val="accent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63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III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38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IT Color Palette">
      <a:dk1>
        <a:srgbClr val="1C3B6A"/>
      </a:dk1>
      <a:lt1>
        <a:srgbClr val="FFFFFF"/>
      </a:lt1>
      <a:dk2>
        <a:srgbClr val="0056A5"/>
      </a:dk2>
      <a:lt2>
        <a:srgbClr val="BDD8F0"/>
      </a:lt2>
      <a:accent1>
        <a:srgbClr val="500000"/>
      </a:accent1>
      <a:accent2>
        <a:srgbClr val="7140B5"/>
      </a:accent2>
      <a:accent3>
        <a:srgbClr val="23B355"/>
      </a:accent3>
      <a:accent4>
        <a:srgbClr val="C14E01"/>
      </a:accent4>
      <a:accent5>
        <a:srgbClr val="57565A"/>
      </a:accent5>
      <a:accent6>
        <a:srgbClr val="AE1F24"/>
      </a:accent6>
      <a:hlink>
        <a:srgbClr val="2838A9"/>
      </a:hlink>
      <a:folHlink>
        <a:srgbClr val="2B2B2D"/>
      </a:folHlink>
    </a:clrScheme>
    <a:fontScheme name="OIT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23357</TotalTime>
  <Words>1047</Words>
  <Application>Microsoft Office PowerPoint</Application>
  <PresentationFormat>Widescreen</PresentationFormat>
  <Paragraphs>249</Paragraphs>
  <Slides>27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Courier New</vt:lpstr>
      <vt:lpstr>Tahoma</vt:lpstr>
      <vt:lpstr>Wingdings</vt:lpstr>
      <vt:lpstr>Office Theme</vt:lpstr>
      <vt:lpstr>Financial Systems Modernization</vt:lpstr>
      <vt:lpstr>Agenda</vt:lpstr>
      <vt:lpstr>   Phase II – FAMIS Replatforming Project Status Update</vt:lpstr>
      <vt:lpstr>Phase II Timeline</vt:lpstr>
      <vt:lpstr>Workstream Highlights</vt:lpstr>
      <vt:lpstr>Workstream Highlights continued</vt:lpstr>
      <vt:lpstr>Testing Workstream </vt:lpstr>
      <vt:lpstr>Upcoming Milestones – Factory Exit</vt:lpstr>
      <vt:lpstr>Phase III Update</vt:lpstr>
      <vt:lpstr>AFR Discovery</vt:lpstr>
      <vt:lpstr>Asysco Update</vt:lpstr>
      <vt:lpstr>Factory Exit Status Update</vt:lpstr>
      <vt:lpstr>Testing Status </vt:lpstr>
      <vt:lpstr>Summary  </vt:lpstr>
      <vt:lpstr>Reporting Enhancements Project</vt:lpstr>
      <vt:lpstr>Workday Reporting Implementations</vt:lpstr>
      <vt:lpstr>Event Analysis Dashboard</vt:lpstr>
      <vt:lpstr>Pre-Payroll Dashboard</vt:lpstr>
      <vt:lpstr>People Analytics</vt:lpstr>
      <vt:lpstr>Accenture Reporting  Assessment Update</vt:lpstr>
      <vt:lpstr>Reporting Assessment Summary</vt:lpstr>
      <vt:lpstr>Stakeholder Meetings</vt:lpstr>
      <vt:lpstr>Technical Analysis</vt:lpstr>
      <vt:lpstr>Functional Analysis</vt:lpstr>
      <vt:lpstr>Early Takeaways</vt:lpstr>
      <vt:lpstr>October Meeting</vt:lpstr>
      <vt:lpstr>Questions  and Roundtable Discussion</vt:lpstr>
    </vt:vector>
  </TitlesOfParts>
  <Company>TAMUS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Meyer, Lorenz</dc:creator>
  <cp:lastModifiedBy>Howard, Lallah</cp:lastModifiedBy>
  <cp:revision>371</cp:revision>
  <cp:lastPrinted>2020-02-03T18:45:11Z</cp:lastPrinted>
  <dcterms:created xsi:type="dcterms:W3CDTF">2019-07-12T14:00:20Z</dcterms:created>
  <dcterms:modified xsi:type="dcterms:W3CDTF">2020-09-30T19:56:07Z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